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ppt/tags/tag15.xml" ContentType="application/vnd.openxmlformats-officedocument.presentationml.tags+xml"/>
  <Override PartName="/ppt/tags/tag4.xml" ContentType="application/vnd.openxmlformats-officedocument.presentationml.tag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1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21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22.xml" ContentType="application/vnd.openxmlformats-officedocument.presentationml.tags+xml"/>
  <Override PartName="/ppt/tags/tag11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10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6.xml" ContentType="application/vnd.openxmlformats-officedocument.presentationml.tags+xml"/>
  <Override PartName="/ppt/tags/tag1.xml" ContentType="application/vnd.openxmlformats-officedocument.presentationml.tags+xml"/>
  <Override PartName="/ppt/tags/tag2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97" r:id="rId2"/>
    <p:sldId id="298" r:id="rId3"/>
    <p:sldId id="299" r:id="rId4"/>
    <p:sldId id="302" r:id="rId5"/>
    <p:sldId id="303" r:id="rId6"/>
    <p:sldId id="304" r:id="rId7"/>
    <p:sldId id="307" r:id="rId8"/>
    <p:sldId id="311" r:id="rId9"/>
    <p:sldId id="313" r:id="rId10"/>
    <p:sldId id="315" r:id="rId11"/>
    <p:sldId id="317" r:id="rId12"/>
    <p:sldId id="320" r:id="rId13"/>
    <p:sldId id="325" r:id="rId14"/>
    <p:sldId id="326" r:id="rId15"/>
    <p:sldId id="327" r:id="rId16"/>
    <p:sldId id="328" r:id="rId17"/>
    <p:sldId id="330" r:id="rId18"/>
    <p:sldId id="331" r:id="rId19"/>
    <p:sldId id="333" r:id="rId20"/>
    <p:sldId id="337" r:id="rId21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378" autoAdjust="0"/>
  </p:normalViewPr>
  <p:slideViewPr>
    <p:cSldViewPr>
      <p:cViewPr>
        <p:scale>
          <a:sx n="50" d="100"/>
          <a:sy n="50" d="100"/>
        </p:scale>
        <p:origin x="826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07"/>
    </p:cViewPr>
  </p:sorterViewPr>
  <p:notesViewPr>
    <p:cSldViewPr>
      <p:cViewPr varScale="1">
        <p:scale>
          <a:sx n="80" d="100"/>
          <a:sy n="80" d="100"/>
        </p:scale>
        <p:origin x="380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2" tIns="47870" rIns="95742" bIns="4787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2" tIns="47870" rIns="95742" bIns="47870" rtlCol="0"/>
          <a:lstStyle>
            <a:lvl1pPr algn="r">
              <a:defRPr sz="1300"/>
            </a:lvl1pPr>
          </a:lstStyle>
          <a:p>
            <a:fld id="{3D37F953-1D07-4E95-A7EE-D1A08A3E9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2" tIns="47870" rIns="95742" bIns="4787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2" tIns="47870" rIns="95742" bIns="47870" rtlCol="0" anchor="b"/>
          <a:lstStyle>
            <a:lvl1pPr algn="r">
              <a:defRPr sz="1300"/>
            </a:lvl1pPr>
          </a:lstStyle>
          <a:p>
            <a:fld id="{6CE97719-19D2-4809-990E-DC252089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335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471488"/>
            <a:ext cx="3305175" cy="247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2" tIns="47870" rIns="95742" bIns="478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0145" y="3116455"/>
            <a:ext cx="6534912" cy="6044034"/>
          </a:xfrm>
          <a:prstGeom prst="rect">
            <a:avLst/>
          </a:prstGeom>
        </p:spPr>
        <p:txBody>
          <a:bodyPr vert="horz" lIns="95742" tIns="47870" rIns="95742" bIns="4787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1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0" y="9223448"/>
            <a:ext cx="1755648" cy="377752"/>
          </a:xfrm>
          <a:prstGeom prst="rect">
            <a:avLst/>
          </a:prstGeom>
        </p:spPr>
        <p:txBody>
          <a:bodyPr vert="horz" lIns="95742" tIns="47870" rIns="95742" bIns="47870" rtlCol="0" anchor="t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Revised:</a:t>
            </a:r>
          </a:p>
          <a:p>
            <a:r>
              <a:rPr lang="en-US" dirty="0"/>
              <a:t>02/2018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755648" y="9223448"/>
            <a:ext cx="3803904" cy="377752"/>
          </a:xfrm>
          <a:prstGeom prst="rect">
            <a:avLst/>
          </a:prstGeom>
        </p:spPr>
        <p:txBody>
          <a:bodyPr vert="horz" lIns="95742" tIns="47870" rIns="95742" bIns="47870" rtlCol="0" anchor="t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Advanced Roadside Impaired Driving Enforcement</a:t>
            </a:r>
          </a:p>
          <a:p>
            <a:r>
              <a:rPr lang="en-US" dirty="0"/>
              <a:t>Drugs in the Human Body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76070" y="9223448"/>
            <a:ext cx="1755648" cy="377752"/>
          </a:xfrm>
          <a:prstGeom prst="rect">
            <a:avLst/>
          </a:prstGeom>
        </p:spPr>
        <p:txBody>
          <a:bodyPr vert="horz" lIns="95742" tIns="47870" rIns="95742" bIns="47870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4</a:t>
            </a:r>
          </a:p>
          <a:p>
            <a:r>
              <a:rPr lang="en-US" dirty="0"/>
              <a:t>Page </a:t>
            </a:r>
            <a:fld id="{BC83BB2A-1821-49CB-96A1-2EE42A7DF033}" type="slidenum">
              <a:rPr lang="en-US" smtClean="0"/>
              <a:pPr/>
              <a:t>‹#›</a:t>
            </a:fld>
            <a:r>
              <a:rPr lang="en-US" dirty="0"/>
              <a:t> of 41</a:t>
            </a:r>
          </a:p>
        </p:txBody>
      </p:sp>
    </p:spTree>
    <p:extLst>
      <p:ext uri="{BB962C8B-B14F-4D97-AF65-F5344CB8AC3E}">
        <p14:creationId xmlns:p14="http://schemas.microsoft.com/office/powerpoint/2010/main" val="135356814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66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75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10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0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116455"/>
            <a:ext cx="64942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11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12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0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13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14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21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15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1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16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17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18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1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6218789" algn="r"/>
              </a:tabLst>
            </a:pPr>
            <a:endParaRPr lang="en-US" b="0" i="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19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66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34276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84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20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7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6218789" algn="r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6218789" algn="r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4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5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1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6218789" algn="r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6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2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7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8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3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kern="1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9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8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91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297680"/>
          </a:xfrm>
        </p:spPr>
        <p:txBody>
          <a:bodyPr/>
          <a:lstStyle>
            <a:lvl2pPr marL="457200" indent="-223838">
              <a:buFont typeface="Arial" pitchFamily="34" charset="0"/>
              <a:buChar char="•"/>
              <a:defRPr/>
            </a:lvl2pPr>
            <a:lvl4pPr marL="1027113" indent="-33972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88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 marL="457200" indent="-223838">
              <a:buFont typeface="Arial" pitchFamily="34" charset="0"/>
              <a:buChar char="•"/>
              <a:defRPr b="0"/>
            </a:lvl2pPr>
            <a:lvl3pPr>
              <a:defRPr b="0"/>
            </a:lvl3pPr>
            <a:lvl4pPr marL="1027113" indent="-339725"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2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70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BFA54A-67F8-4511-9AEA-1964CF44420F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864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5920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83577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482593-3DB6-46E0-9669-FC8F206F4005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0AFAF027-37C0-4647-9313-61A66FA9A9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Session 4 – Drugs in the Human Body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44307-A84B-480B-8747-E77606C536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03FEC388-686E-4B92-BB72-B464E32F14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6508750"/>
            <a:ext cx="523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anose="020B0A04020102020204" pitchFamily="34" charset="0"/>
              </a:rPr>
              <a:t>ARIDE</a:t>
            </a:r>
            <a:endParaRPr lang="en-US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7613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</a:defRPr>
      </a:lvl2pPr>
      <a:lvl3pPr marL="685800" indent="-231775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3pPr>
      <a:lvl4pPr marL="1143000" indent="-339725" algn="l" rtl="0" eaLnBrk="0" fontAlgn="base" hangingPunct="0">
        <a:spcBef>
          <a:spcPct val="0"/>
        </a:spcBef>
        <a:spcAft>
          <a:spcPts val="60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794000" y="1463040"/>
            <a:ext cx="355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solidFill>
                  <a:schemeClr val="tx2"/>
                </a:solidFill>
              </a:rPr>
              <a:t>Session 4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18018" y="2743200"/>
            <a:ext cx="73079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</a:rPr>
              <a:t>Drugs in the Human Body</a:t>
            </a:r>
            <a:endParaRPr lang="en-US" sz="3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83" y="543593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7" y="5660044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24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/>
              <a:t>Homeostasis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6869" y="1905000"/>
            <a:ext cx="8450262" cy="13716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defRPr/>
            </a:pPr>
            <a:r>
              <a:rPr lang="en-US" dirty="0"/>
              <a:t>Homeostasis is a dynamic, self-regulating process by which the body maintains a balanced or constant state while adjusting to internal and external conditions. </a:t>
            </a:r>
          </a:p>
          <a:p>
            <a:pPr marL="0" indent="0" algn="ctr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60672-5936-456E-B5EB-0566262B0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84" y="3731991"/>
            <a:ext cx="5702631" cy="2699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4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2" y="548640"/>
            <a:ext cx="8512174" cy="640080"/>
          </a:xfrm>
        </p:spPr>
        <p:txBody>
          <a:bodyPr/>
          <a:lstStyle/>
          <a:p>
            <a:r>
              <a:rPr lang="en-US" altLang="en-US" dirty="0"/>
              <a:t>Interactions of Drugs and the Body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D22B0541-9D39-4701-9831-82E9BC4B703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0D7BEA-14E1-40D3-BCBE-E1128F3B6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227" y="1447800"/>
            <a:ext cx="6849545" cy="4566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76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Methods of Administration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557789"/>
            <a:ext cx="6400800" cy="457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4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457200"/>
            <a:ext cx="8051800" cy="1454150"/>
          </a:xfrm>
        </p:spPr>
        <p:txBody>
          <a:bodyPr/>
          <a:lstStyle/>
          <a:p>
            <a:r>
              <a:rPr lang="en-US" altLang="en-US" dirty="0"/>
              <a:t>Medical Conditions That May Mimic Drug Impairment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3810000" cy="182880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Head Trauma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Stroke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Diabetes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6800" y="25908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Shock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Multiple Sclerosis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Other Conditions</a:t>
            </a:r>
          </a:p>
          <a:p>
            <a:pPr marL="282575" indent="-282575">
              <a:spcBef>
                <a:spcPts val="1200"/>
              </a:spcBef>
              <a:defRPr/>
            </a:pPr>
            <a:endParaRPr lang="en-US" sz="2600" b="0" kern="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0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Head Trauma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3" y="1828800"/>
            <a:ext cx="4648200" cy="4132262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/>
              <a:t>Confusion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Disoriented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Lack of coordination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Slowed responses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Speech impairment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Unequal pupils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Unequal tracking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936" y="1752600"/>
            <a:ext cx="4572000" cy="3166319"/>
          </a:xfrm>
          <a:prstGeom prst="rect">
            <a:avLst/>
          </a:prstGeom>
        </p:spPr>
      </p:pic>
      <p:pic>
        <p:nvPicPr>
          <p:cNvPr id="7" name="Picture 2" descr="https://lh5.googleusercontent.com/U0AVVbe3gZD0f8aSxkue4lvdFzuf-WIr7mAyIOOnOYrNmwu3FyxL4izwSo9kKzAnxiqqPDNChoScS09wD0V7xy9HDaX5-51iFF-u0pLbrvVr5NkZdo3IfoVxBM9ep5CFNQ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2936" y="4995119"/>
            <a:ext cx="4572000" cy="11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0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Stroke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632200" cy="365760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Unequal pupils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Weakness on one side of the body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Slurred speech, facial droop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Confused, frightened</a:t>
            </a:r>
          </a:p>
        </p:txBody>
      </p:sp>
      <p:pic>
        <p:nvPicPr>
          <p:cNvPr id="1028" name="Picture 4" descr="https://lh3.googleusercontent.com/ehWkU4UQh0P9YspHKyFbYMR31vWznxhyk3fUCt44_2efc6bEfkaKPZMrDDbZsxCJNJucSp5UoylZBLu8c79ol4ill6pEML3hjHJ-1VsXyLvVhgWiVKDQ5UncHbf8yOkaO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/>
          <a:stretch/>
        </p:blipFill>
        <p:spPr bwMode="auto">
          <a:xfrm>
            <a:off x="4559808" y="2361796"/>
            <a:ext cx="4291584" cy="21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0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Diabetes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6438" y="2057400"/>
            <a:ext cx="4307962" cy="388620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Confused or non-responsive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Sweat profusely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Cold, clammy skin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Rapid, weak pulse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May require immediate medical attention</a:t>
            </a:r>
          </a:p>
        </p:txBody>
      </p:sp>
      <p:pic>
        <p:nvPicPr>
          <p:cNvPr id="12290" name="Picture 2" descr="C:\Users\Pam.Mccaskill\AppData\Local\Microsoft\Windows\Temporary Internet Files\Content.IE5\F2DFTLSH\sweat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95" y="2362200"/>
            <a:ext cx="389237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0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/>
              <a:t>Shock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7" y="1901829"/>
            <a:ext cx="8243887" cy="3508375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Occurs when the body is not getting enough blood flow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Requires immediate medical attention</a:t>
            </a:r>
          </a:p>
          <a:p>
            <a:pPr marL="914400" lvl="1" indent="-4508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0" dirty="0"/>
              <a:t>Dazed </a:t>
            </a:r>
          </a:p>
          <a:p>
            <a:pPr marL="914400" lvl="1" indent="-4508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0" dirty="0"/>
              <a:t>Uncoordinated </a:t>
            </a:r>
          </a:p>
          <a:p>
            <a:pPr marL="914400" lvl="1" indent="-4508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0" dirty="0"/>
              <a:t>Non-responsive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4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/>
              <a:t>Multiple Sclerosis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9112" y="1860550"/>
            <a:ext cx="8167688" cy="377825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May lack coordination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Tremors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Slurred or garbled speech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May appear alert and responsive to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Mental Health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60" y="2170906"/>
            <a:ext cx="5318740" cy="335280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Anxiety (Panic Disorder)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Depression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Bipolar Disorder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Schizophrenia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86000"/>
            <a:ext cx="43303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9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Describe major systems in human body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Identify methods of administration and general effects of drugs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Identify medical conditions that may mimic drug impairment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D22B0541-9D39-4701-9831-82E9BC4B7038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98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71500"/>
            <a:ext cx="8896350" cy="8001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altLang="en-US" dirty="0">
                <a:cs typeface="Times New Roman" pitchFamily="18" charset="0"/>
              </a:rPr>
              <a:t>Drugs in the Human Body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person's eyes&#10;&#10;Description automatically generated">
            <a:extLst>
              <a:ext uri="{FF2B5EF4-FFF2-40B4-BE49-F238E27FC236}">
                <a16:creationId xmlns:a16="http://schemas.microsoft.com/office/drawing/2014/main" id="{908A8CEC-B987-4E36-8C95-733E618F3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r="4666" b="10430"/>
          <a:stretch/>
        </p:blipFill>
        <p:spPr>
          <a:xfrm>
            <a:off x="274320" y="2820954"/>
            <a:ext cx="4495800" cy="2005104"/>
          </a:xfrm>
          <a:prstGeom prst="rect">
            <a:avLst/>
          </a:prstGeom>
        </p:spPr>
      </p:pic>
      <p:pic>
        <p:nvPicPr>
          <p:cNvPr id="4" name="Picture 3" descr="A person with his hands on his face&#10;&#10;Description automatically generated with low confidence">
            <a:extLst>
              <a:ext uri="{FF2B5EF4-FFF2-40B4-BE49-F238E27FC236}">
                <a16:creationId xmlns:a16="http://schemas.microsoft.com/office/drawing/2014/main" id="{D02ADC81-C962-4335-8971-9145BC98D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131" r="21648" b="-131"/>
          <a:stretch/>
        </p:blipFill>
        <p:spPr>
          <a:xfrm>
            <a:off x="4972051" y="1627213"/>
            <a:ext cx="3867149" cy="4392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10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5300" y="3429000"/>
            <a:ext cx="8153400" cy="1408108"/>
          </a:xfrm>
        </p:spPr>
        <p:txBody>
          <a:bodyPr/>
          <a:lstStyle/>
          <a:p>
            <a:pPr marL="0" indent="0" algn="ctr">
              <a:spcBef>
                <a:spcPts val="1200"/>
              </a:spcBef>
            </a:pPr>
            <a:r>
              <a:rPr lang="en-US" altLang="en-US" dirty="0"/>
              <a:t>A drug is any substance that, when taken into the human body, can impair the ability of the person to operate a vehicle safely.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534400" cy="76200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What is a Drug?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10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marL="0" indent="0">
              <a:spcBef>
                <a:spcPts val="1200"/>
              </a:spcBef>
              <a:defRPr/>
            </a:pPr>
            <a:r>
              <a:rPr lang="en-US" sz="2600" b="0" dirty="0"/>
              <a:t>A chemical that alters brain/body function resulting in temporary changes in:</a:t>
            </a:r>
          </a:p>
          <a:p>
            <a:pPr marL="519113" lvl="1" indent="-292100">
              <a:spcBef>
                <a:spcPts val="1200"/>
              </a:spcBef>
              <a:defRPr/>
            </a:pPr>
            <a:r>
              <a:rPr lang="en-US" sz="2400" b="0" dirty="0"/>
              <a:t>Perception</a:t>
            </a:r>
          </a:p>
          <a:p>
            <a:pPr marL="519113" lvl="1" indent="-292100">
              <a:spcBef>
                <a:spcPts val="1200"/>
              </a:spcBef>
              <a:defRPr/>
            </a:pPr>
            <a:r>
              <a:rPr lang="en-US" sz="2400" b="0" dirty="0"/>
              <a:t>Mood</a:t>
            </a:r>
          </a:p>
          <a:p>
            <a:pPr marL="519113" lvl="1" indent="-292100">
              <a:spcBef>
                <a:spcPts val="1200"/>
              </a:spcBef>
              <a:defRPr/>
            </a:pPr>
            <a:r>
              <a:rPr lang="en-US" sz="2400" b="0" dirty="0"/>
              <a:t>Consciousness</a:t>
            </a:r>
          </a:p>
          <a:p>
            <a:pPr marL="519113" lvl="1" indent="-292100">
              <a:spcBef>
                <a:spcPts val="1200"/>
              </a:spcBef>
              <a:defRPr/>
            </a:pPr>
            <a:r>
              <a:rPr lang="en-US" sz="2400" b="0" dirty="0"/>
              <a:t>Behavior</a:t>
            </a:r>
          </a:p>
          <a:p>
            <a:pPr>
              <a:spcBef>
                <a:spcPts val="1200"/>
              </a:spcBef>
              <a:defRPr/>
            </a:pPr>
            <a:endParaRPr lang="en-US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Psychoactive Drugs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29AEEA-7C40-4681-90E1-2488916D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2970031"/>
            <a:ext cx="431507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2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Major Systems of the Human Body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5638C-9AB0-48F5-9DD4-73FF67AB2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539" y="2819400"/>
            <a:ext cx="8812922" cy="32673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806A51-96B7-415A-9410-942BF7E8EAA6}"/>
              </a:ext>
            </a:extLst>
          </p:cNvPr>
          <p:cNvSpPr/>
          <p:nvPr/>
        </p:nvSpPr>
        <p:spPr>
          <a:xfrm>
            <a:off x="0" y="2743200"/>
            <a:ext cx="152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27D0F-3924-4A79-8EE5-3F917EFE2EA3}"/>
              </a:ext>
            </a:extLst>
          </p:cNvPr>
          <p:cNvSpPr/>
          <p:nvPr/>
        </p:nvSpPr>
        <p:spPr>
          <a:xfrm>
            <a:off x="1600200" y="2743200"/>
            <a:ext cx="14478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8AFB6-8630-4257-BC80-71FB88D42906}"/>
              </a:ext>
            </a:extLst>
          </p:cNvPr>
          <p:cNvSpPr/>
          <p:nvPr/>
        </p:nvSpPr>
        <p:spPr>
          <a:xfrm>
            <a:off x="3048000" y="2743200"/>
            <a:ext cx="14478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CD96-8B7D-40A9-9080-05E81478E986}"/>
              </a:ext>
            </a:extLst>
          </p:cNvPr>
          <p:cNvSpPr/>
          <p:nvPr/>
        </p:nvSpPr>
        <p:spPr>
          <a:xfrm>
            <a:off x="4451130" y="2743200"/>
            <a:ext cx="152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87540A-420F-46E9-B0AD-01EFB16A3571}"/>
              </a:ext>
            </a:extLst>
          </p:cNvPr>
          <p:cNvSpPr/>
          <p:nvPr/>
        </p:nvSpPr>
        <p:spPr>
          <a:xfrm>
            <a:off x="5975130" y="2743200"/>
            <a:ext cx="152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0952FD-2F3A-4E0C-B45C-266BC94E24D8}"/>
              </a:ext>
            </a:extLst>
          </p:cNvPr>
          <p:cNvSpPr/>
          <p:nvPr/>
        </p:nvSpPr>
        <p:spPr>
          <a:xfrm>
            <a:off x="7504505" y="2743200"/>
            <a:ext cx="152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7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838200" y="5844245"/>
            <a:ext cx="1642391" cy="494771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defRPr/>
            </a:pPr>
            <a:r>
              <a:rPr lang="en-US" sz="2600" b="0" dirty="0"/>
              <a:t>Heart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Muscular System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0015D39-7E36-495B-AF9A-D41E61974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7" y="2514600"/>
            <a:ext cx="7861005" cy="327308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CBED1BB-58DB-49FF-9988-83D53AB886EB}"/>
              </a:ext>
            </a:extLst>
          </p:cNvPr>
          <p:cNvSpPr txBox="1">
            <a:spLocks/>
          </p:cNvSpPr>
          <p:nvPr/>
        </p:nvSpPr>
        <p:spPr bwMode="auto">
          <a:xfrm>
            <a:off x="3124201" y="1720678"/>
            <a:ext cx="2971799" cy="98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3838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600" b="0">
                <a:solidFill>
                  <a:srgbClr val="000000"/>
                </a:solidFill>
                <a:latin typeface="+mj-lt"/>
              </a:defRPr>
            </a:lvl2pPr>
            <a:lvl3pPr marL="685800" indent="-231775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3pPr>
            <a:lvl4pPr marL="1027113" indent="-339725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defRPr/>
            </a:pPr>
            <a:r>
              <a:rPr lang="en-US" kern="0" dirty="0"/>
              <a:t>Striated Muscles (“voluntary”)</a:t>
            </a:r>
          </a:p>
          <a:p>
            <a:pPr marL="0" indent="0" algn="ctr">
              <a:spcBef>
                <a:spcPts val="1200"/>
              </a:spcBef>
              <a:defRPr/>
            </a:pPr>
            <a:endParaRPr lang="en-US" kern="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81661DB-C1EF-47F2-80C2-DBE5540CFB61}"/>
              </a:ext>
            </a:extLst>
          </p:cNvPr>
          <p:cNvSpPr txBox="1">
            <a:spLocks/>
          </p:cNvSpPr>
          <p:nvPr/>
        </p:nvSpPr>
        <p:spPr bwMode="auto">
          <a:xfrm>
            <a:off x="333131" y="1720678"/>
            <a:ext cx="2654643" cy="56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3838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600" b="0">
                <a:solidFill>
                  <a:srgbClr val="000000"/>
                </a:solidFill>
                <a:latin typeface="+mj-lt"/>
              </a:defRPr>
            </a:lvl2pPr>
            <a:lvl3pPr marL="685800" indent="-231775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3pPr>
            <a:lvl4pPr marL="1027113" indent="-339725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defRPr/>
            </a:pPr>
            <a:r>
              <a:rPr lang="en-US" kern="0" dirty="0"/>
              <a:t>Cardiac Muscles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76F3EF4-FF26-4E05-8283-C2BF6064FF44}"/>
              </a:ext>
            </a:extLst>
          </p:cNvPr>
          <p:cNvSpPr txBox="1">
            <a:spLocks/>
          </p:cNvSpPr>
          <p:nvPr/>
        </p:nvSpPr>
        <p:spPr bwMode="auto">
          <a:xfrm>
            <a:off x="6019800" y="1720678"/>
            <a:ext cx="3200400" cy="8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3838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600" b="0">
                <a:solidFill>
                  <a:srgbClr val="000000"/>
                </a:solidFill>
                <a:latin typeface="+mj-lt"/>
              </a:defRPr>
            </a:lvl2pPr>
            <a:lvl3pPr marL="685800" indent="-231775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3pPr>
            <a:lvl4pPr marL="1027113" indent="-339725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defRPr/>
            </a:pPr>
            <a:r>
              <a:rPr lang="en-US" kern="0" dirty="0"/>
              <a:t>Smooth Muscles (“involuntary”)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BD7C67-7410-4808-955D-2A8816EC5B35}"/>
              </a:ext>
            </a:extLst>
          </p:cNvPr>
          <p:cNvSpPr/>
          <p:nvPr/>
        </p:nvSpPr>
        <p:spPr>
          <a:xfrm>
            <a:off x="228601" y="1524000"/>
            <a:ext cx="2759174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4C9D9F-FCEB-4D3D-8299-8A3A1DBE5A6E}"/>
              </a:ext>
            </a:extLst>
          </p:cNvPr>
          <p:cNvSpPr/>
          <p:nvPr/>
        </p:nvSpPr>
        <p:spPr>
          <a:xfrm>
            <a:off x="3227282" y="1509584"/>
            <a:ext cx="2895601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F43383-876C-414C-AA57-6A87908DC08B}"/>
              </a:ext>
            </a:extLst>
          </p:cNvPr>
          <p:cNvSpPr/>
          <p:nvPr/>
        </p:nvSpPr>
        <p:spPr>
          <a:xfrm>
            <a:off x="6019800" y="1524000"/>
            <a:ext cx="2895601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0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/>
              <a:t>Nervous System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endParaRPr lang="en-US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2194" y="2065456"/>
            <a:ext cx="1682041" cy="649669"/>
          </a:xfrm>
        </p:spPr>
        <p:txBody>
          <a:bodyPr/>
          <a:lstStyle/>
          <a:p>
            <a:pPr marL="0" indent="0" algn="ctr">
              <a:spcBef>
                <a:spcPts val="1200"/>
              </a:spcBef>
            </a:pPr>
            <a:r>
              <a:rPr lang="en-US" altLang="en-US" sz="2600" b="0" dirty="0"/>
              <a:t>Brain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810" y="2971800"/>
            <a:ext cx="224681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926" y="3445103"/>
            <a:ext cx="2440714" cy="118699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71800" y="2063018"/>
            <a:ext cx="3200400" cy="6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</a:pPr>
            <a:r>
              <a:rPr lang="en-US" altLang="en-US" sz="2600" b="0" kern="0" dirty="0">
                <a:solidFill>
                  <a:srgbClr val="000000"/>
                </a:solidFill>
              </a:rPr>
              <a:t>Spinal Cord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672683" y="2055999"/>
            <a:ext cx="1981200" cy="64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</a:pPr>
            <a:r>
              <a:rPr lang="en-US" altLang="en-US" sz="2600" b="0" kern="0" dirty="0">
                <a:solidFill>
                  <a:srgbClr val="000000"/>
                </a:solidFill>
              </a:rPr>
              <a:t>Nerves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31674" r="13510" b="31314"/>
          <a:stretch/>
        </p:blipFill>
        <p:spPr>
          <a:xfrm>
            <a:off x="2960670" y="3316522"/>
            <a:ext cx="3108205" cy="1444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102377-0FBE-46D4-8920-3362EA8D7DC9}"/>
              </a:ext>
            </a:extLst>
          </p:cNvPr>
          <p:cNvSpPr/>
          <p:nvPr/>
        </p:nvSpPr>
        <p:spPr>
          <a:xfrm>
            <a:off x="228601" y="1524000"/>
            <a:ext cx="2481682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B88BF0-BFA1-4F12-AB4B-AB87547A6662}"/>
              </a:ext>
            </a:extLst>
          </p:cNvPr>
          <p:cNvSpPr/>
          <p:nvPr/>
        </p:nvSpPr>
        <p:spPr>
          <a:xfrm>
            <a:off x="2940038" y="1509584"/>
            <a:ext cx="3200399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18D05-A792-488B-93D1-15B88D93FF17}"/>
              </a:ext>
            </a:extLst>
          </p:cNvPr>
          <p:cNvSpPr/>
          <p:nvPr/>
        </p:nvSpPr>
        <p:spPr>
          <a:xfrm>
            <a:off x="6242892" y="1524000"/>
            <a:ext cx="2726481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1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Brain</a:t>
            </a:r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3200400" cy="3063932"/>
          </a:xfrm>
        </p:spPr>
        <p:txBody>
          <a:bodyPr anchor="ctr"/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altLang="en-US" sz="2600" b="0" dirty="0"/>
              <a:t>Neurons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endParaRPr lang="en-US" altLang="en-US" sz="2600" b="0" dirty="0"/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altLang="en-US" sz="2600" b="0" dirty="0"/>
              <a:t>Neurotransmitters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400" y="2362200"/>
            <a:ext cx="5446993" cy="30639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3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7&quot;/&gt;&lt;/object&gt;&lt;object type=&quot;3&quot; unique_id=&quot;10005&quot;&gt;&lt;property id=&quot;20148&quot; value=&quot;5&quot;/&gt;&lt;property id=&quot;20300&quot; value=&quot;Slide 2 - &amp;quot;Learning Objectives&amp;quot;&quot;/&gt;&lt;property id=&quot;20307&quot; value=&quot;298&quot;/&gt;&lt;/object&gt;&lt;object type=&quot;3&quot; unique_id=&quot;10006&quot;&gt;&lt;property id=&quot;20148&quot; value=&quot;5&quot;/&gt;&lt;property id=&quot;20300&quot; value=&quot;Slide 3 - &amp;quot;Drugs in the Human Body&amp;quot;&quot;/&gt;&lt;property id=&quot;20307&quot; value=&quot;299&quot;/&gt;&lt;/object&gt;&lt;object type=&quot;3&quot; unique_id=&quot;10009&quot;&gt;&lt;property id=&quot;20148&quot; value=&quot;5&quot;/&gt;&lt;property id=&quot;20300&quot; value=&quot;Slide 4 - &amp;quot;What is a Drug?&amp;quot;&quot;/&gt;&lt;property id=&quot;20307&quot; value=&quot;302&quot;/&gt;&lt;/object&gt;&lt;object type=&quot;3&quot; unique_id=&quot;10010&quot;&gt;&lt;property id=&quot;20148&quot; value=&quot;5&quot;/&gt;&lt;property id=&quot;20300&quot; value=&quot;Slide 5 - &amp;quot;Psychoactive Drugs&amp;quot;&quot;/&gt;&lt;property id=&quot;20307&quot; value=&quot;303&quot;/&gt;&lt;/object&gt;&lt;object type=&quot;3&quot; unique_id=&quot;10011&quot;&gt;&lt;property id=&quot;20148&quot; value=&quot;5&quot;/&gt;&lt;property id=&quot;20300&quot; value=&quot;Slide 6 - &amp;quot;Major Systems of the Human Body &amp;quot;&quot;/&gt;&lt;property id=&quot;20307&quot; value=&quot;304&quot;/&gt;&lt;/object&gt;&lt;object type=&quot;3&quot; unique_id=&quot;10014&quot;&gt;&lt;property id=&quot;20148&quot; value=&quot;5&quot;/&gt;&lt;property id=&quot;20300&quot; value=&quot;Slide 7 - &amp;quot;Muscular System &amp;quot;&quot;/&gt;&lt;property id=&quot;20307&quot; value=&quot;307&quot;/&gt;&lt;/object&gt;&lt;object type=&quot;3&quot; unique_id=&quot;10018&quot;&gt;&lt;property id=&quot;20148&quot; value=&quot;5&quot;/&gt;&lt;property id=&quot;20300&quot; value=&quot;Slide 8 - &amp;quot;Nervous System &amp;quot;&quot;/&gt;&lt;property id=&quot;20307&quot; value=&quot;311&quot;/&gt;&lt;/object&gt;&lt;object type=&quot;3&quot; unique_id=&quot;10020&quot;&gt;&lt;property id=&quot;20148&quot; value=&quot;5&quot;/&gt;&lt;property id=&quot;20300&quot; value=&quot;Slide 9 - &amp;quot;Brain&amp;quot;&quot;/&gt;&lt;property id=&quot;20307&quot; value=&quot;313&quot;/&gt;&lt;/object&gt;&lt;object type=&quot;3&quot; unique_id=&quot;10022&quot;&gt;&lt;property id=&quot;20148&quot; value=&quot;5&quot;/&gt;&lt;property id=&quot;20300&quot; value=&quot;Slide 10 - &amp;quot;Homeostasis &amp;quot;&quot;/&gt;&lt;property id=&quot;20307&quot; value=&quot;315&quot;/&gt;&lt;/object&gt;&lt;object type=&quot;3&quot; unique_id=&quot;10024&quot;&gt;&lt;property id=&quot;20148&quot; value=&quot;5&quot;/&gt;&lt;property id=&quot;20300&quot; value=&quot;Slide 11 - &amp;quot;Interactions of  Drugs and Alcohol&amp;quot;&quot;/&gt;&lt;property id=&quot;20307&quot; value=&quot;317&quot;/&gt;&lt;/object&gt;&lt;object type=&quot;3&quot; unique_id=&quot;10027&quot;&gt;&lt;property id=&quot;20148&quot; value=&quot;5&quot;/&gt;&lt;property id=&quot;20300&quot; value=&quot;Slide 12 - &amp;quot;Methods of Administration&amp;quot;&quot;/&gt;&lt;property id=&quot;20307&quot; value=&quot;320&quot;/&gt;&lt;/object&gt;&lt;object type=&quot;3&quot; unique_id=&quot;10032&quot;&gt;&lt;property id=&quot;20148&quot; value=&quot;5&quot;/&gt;&lt;property id=&quot;20300&quot; value=&quot;Slide 13 - &amp;quot;Medical Conditions That May Mimic Drug Impairment&amp;quot;&quot;/&gt;&lt;property id=&quot;20307&quot; value=&quot;325&quot;/&gt;&lt;/object&gt;&lt;object type=&quot;3&quot; unique_id=&quot;10033&quot;&gt;&lt;property id=&quot;20148&quot; value=&quot;5&quot;/&gt;&lt;property id=&quot;20300&quot; value=&quot;Slide 14 - &amp;quot;Head Trauma&amp;quot;&quot;/&gt;&lt;property id=&quot;20307&quot; value=&quot;326&quot;/&gt;&lt;/object&gt;&lt;object type=&quot;3&quot; unique_id=&quot;10034&quot;&gt;&lt;property id=&quot;20148&quot; value=&quot;5&quot;/&gt;&lt;property id=&quot;20300&quot; value=&quot;Slide 15 - &amp;quot;Stroke&amp;quot;&quot;/&gt;&lt;property id=&quot;20307&quot; value=&quot;327&quot;/&gt;&lt;/object&gt;&lt;object type=&quot;3&quot; unique_id=&quot;10035&quot;&gt;&lt;property id=&quot;20148&quot; value=&quot;5&quot;/&gt;&lt;property id=&quot;20300&quot; value=&quot;Slide 16 - &amp;quot;Diabetes&amp;quot;&quot;/&gt;&lt;property id=&quot;20307&quot; value=&quot;328&quot;/&gt;&lt;/object&gt;&lt;object type=&quot;3&quot; unique_id=&quot;10037&quot;&gt;&lt;property id=&quot;20148&quot; value=&quot;5&quot;/&gt;&lt;property id=&quot;20300&quot; value=&quot;Slide 17 - &amp;quot;Shock&amp;quot;&quot;/&gt;&lt;property id=&quot;20307&quot; value=&quot;330&quot;/&gt;&lt;/object&gt;&lt;object type=&quot;3&quot; unique_id=&quot;10038&quot;&gt;&lt;property id=&quot;20148&quot; value=&quot;5&quot;/&gt;&lt;property id=&quot;20300&quot; value=&quot;Slide 18 - &amp;quot;Multiple Sclerosis &amp;quot;&quot;/&gt;&lt;property id=&quot;20307&quot; value=&quot;331&quot;/&gt;&lt;/object&gt;&lt;object type=&quot;3&quot; unique_id=&quot;10040&quot;&gt;&lt;property id=&quot;20148&quot; value=&quot;5&quot;/&gt;&lt;property id=&quot;20300&quot; value=&quot;Slide 19 - &amp;quot;Mental Health&amp;quot;&quot;/&gt;&lt;property id=&quot;20307&quot; value=&quot;333&quot;/&gt;&lt;/object&gt;&lt;object type=&quot;3&quot; unique_id=&quot;10044&quot;&gt;&lt;property id=&quot;20148&quot; value=&quot;5&quot;/&gt;&lt;property id=&quot;20300&quot; value=&quot;Slide 20 - &amp;quot;QUESTIONS?&amp;quot;&quot;/&gt;&lt;property id=&quot;20307&quot; value=&quot;337&quot;/&gt;&lt;/object&gt;&lt;/object&gt;&lt;/object&gt;&lt;/database&gt;"/>
  <p:tag name="ARTICULATE_DESIGN_ID_6_DEFAULT DESIGN" val="U14Pg0nW"/>
  <p:tag name="ARTICULATE_SLIDE_COUNT" val="20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6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7BACAF1AB684B894DA703E83F8BDE" ma:contentTypeVersion="11" ma:contentTypeDescription="Create a new document." ma:contentTypeScope="" ma:versionID="d4daa8697fcf64e07301833acb7a5bed">
  <xsd:schema xmlns:xsd="http://www.w3.org/2001/XMLSchema" xmlns:xs="http://www.w3.org/2001/XMLSchema" xmlns:p="http://schemas.microsoft.com/office/2006/metadata/properties" xmlns:ns2="eb824c7f-51f7-4a34-abf7-583235791f73" xmlns:ns3="71719e9c-7336-49bb-b7b9-675fa730d86b" targetNamespace="http://schemas.microsoft.com/office/2006/metadata/properties" ma:root="true" ma:fieldsID="dca63387bb5fc39d0c523d0efe30159b" ns2:_="" ns3:_="">
    <xsd:import namespace="eb824c7f-51f7-4a34-abf7-583235791f73"/>
    <xsd:import namespace="71719e9c-7336-49bb-b7b9-675fa730d8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c7f-51f7-4a34-abf7-583235791f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19e9c-7336-49bb-b7b9-675fa730d86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b2f0e0-ac4c-4c3c-975c-93bba30cf0f0}" ma:internalName="TaxCatchAll" ma:showField="CatchAllData" ma:web="71719e9c-7336-49bb-b7b9-675fa730d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24c7f-51f7-4a34-abf7-583235791f73">
      <Terms xmlns="http://schemas.microsoft.com/office/infopath/2007/PartnerControls"/>
    </lcf76f155ced4ddcb4097134ff3c332f>
    <TaxCatchAll xmlns="71719e9c-7336-49bb-b7b9-675fa730d86b" xsi:nil="true"/>
  </documentManagement>
</p:properties>
</file>

<file path=customXml/itemProps1.xml><?xml version="1.0" encoding="utf-8"?>
<ds:datastoreItem xmlns:ds="http://schemas.openxmlformats.org/officeDocument/2006/customXml" ds:itemID="{99DD723C-4569-4834-8A77-86D11D424E06}"/>
</file>

<file path=customXml/itemProps2.xml><?xml version="1.0" encoding="utf-8"?>
<ds:datastoreItem xmlns:ds="http://schemas.openxmlformats.org/officeDocument/2006/customXml" ds:itemID="{5397234D-5FFC-4A35-B64D-85097FF07F46}"/>
</file>

<file path=customXml/itemProps3.xml><?xml version="1.0" encoding="utf-8"?>
<ds:datastoreItem xmlns:ds="http://schemas.openxmlformats.org/officeDocument/2006/customXml" ds:itemID="{A92985A2-0A46-42EE-BC84-25960B3E71A6}"/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669</Words>
  <Application>Microsoft Office PowerPoint</Application>
  <PresentationFormat>On-screen Show (4:3)</PresentationFormat>
  <Paragraphs>215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Trebuchet MS</vt:lpstr>
      <vt:lpstr>Wingdings</vt:lpstr>
      <vt:lpstr>6_Default Design</vt:lpstr>
      <vt:lpstr>PowerPoint Presentation</vt:lpstr>
      <vt:lpstr>Learning Objectives</vt:lpstr>
      <vt:lpstr>Drugs in the Human Body</vt:lpstr>
      <vt:lpstr>What is a Drug?</vt:lpstr>
      <vt:lpstr>Psychoactive Drugs</vt:lpstr>
      <vt:lpstr>Major Systems of the Human Body </vt:lpstr>
      <vt:lpstr>Muscular System </vt:lpstr>
      <vt:lpstr>Nervous System </vt:lpstr>
      <vt:lpstr>Brain</vt:lpstr>
      <vt:lpstr>Homeostasis </vt:lpstr>
      <vt:lpstr>Interactions of Drugs and the Body</vt:lpstr>
      <vt:lpstr>Methods of Administration</vt:lpstr>
      <vt:lpstr>Medical Conditions That May Mimic Drug Impairment</vt:lpstr>
      <vt:lpstr>Head Trauma</vt:lpstr>
      <vt:lpstr>Stroke</vt:lpstr>
      <vt:lpstr>Diabetes</vt:lpstr>
      <vt:lpstr>Shock</vt:lpstr>
      <vt:lpstr>Multiple Sclerosis </vt:lpstr>
      <vt:lpstr>Mental Health</vt:lpstr>
      <vt:lpstr>Questions?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Roadside  Impaired Driving Enforcement (ARIDE)</dc:title>
  <dc:creator>USDOT_User</dc:creator>
  <cp:lastModifiedBy>Ziegler, Amy (TSI)</cp:lastModifiedBy>
  <cp:revision>201</cp:revision>
  <cp:lastPrinted>2017-09-12T18:04:19Z</cp:lastPrinted>
  <dcterms:created xsi:type="dcterms:W3CDTF">2014-03-05T18:40:20Z</dcterms:created>
  <dcterms:modified xsi:type="dcterms:W3CDTF">2023-01-12T16:48:38Z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E5030D27-D385-4307-B7D8-D11C77008868</vt:lpwstr>
  </property>
  <property fmtid="{D5CDD505-2E9C-101B-9397-08002B2CF9AE}" pid="3" name="ArticulatePath">
    <vt:lpwstr>ARIDE_PPT_04 January 2020</vt:lpwstr>
  </property>
  <property fmtid="{D5CDD505-2E9C-101B-9397-08002B2CF9AE}" pid="4" name="ContentTypeId">
    <vt:lpwstr>0x01010067A7BACAF1AB684B894DA703E83F8BDE</vt:lpwstr>
  </property>
</Properties>
</file>