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29.xml" ContentType="application/vnd.openxmlformats-officedocument.presentationml.tags+xml"/>
  <Override PartName="/ppt/tags/tag21.xml" ContentType="application/vnd.openxmlformats-officedocument.presentationml.tags+xml"/>
  <Override PartName="/ppt/tags/tag32.xml" ContentType="application/vnd.openxmlformats-officedocument.presentationml.tags+xml"/>
  <Override PartName="/ppt/tags/tag18.xml" ContentType="application/vnd.openxmlformats-officedocument.presentationml.tags+xml"/>
  <Override PartName="/ppt/tags/tag30.xml" ContentType="application/vnd.openxmlformats-officedocument.presentationml.tags+xml"/>
  <Override PartName="/ppt/tags/tag17.xml" ContentType="application/vnd.openxmlformats-officedocument.presentationml.tags+xml"/>
  <Override PartName="/ppt/tags/tag24.xml" ContentType="application/vnd.openxmlformats-officedocument.presentationml.tags+xml"/>
  <Override PartName="/docProps/app.xml" ContentType="application/vnd.openxmlformats-officedocument.extended-properties+xml"/>
  <Override PartName="/ppt/tags/tag25.xml" ContentType="application/vnd.openxmlformats-officedocument.presentationml.tags+xml"/>
  <Override PartName="/docProps/custom.xml" ContentType="application/vnd.openxmlformats-officedocument.custom-properties+xml"/>
  <Override PartName="/ppt/tags/tag26.xml" ContentType="application/vnd.openxmlformats-officedocument.presentationml.tags+xml"/>
  <Override PartName="/ppt/tags/tag22.xml" ContentType="application/vnd.openxmlformats-officedocument.presentationml.tags+xml"/>
  <Override PartName="/ppt/tags/tag27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8.xml" ContentType="application/vnd.openxmlformats-officedocument.presentationml.tags+xml"/>
  <Override PartName="/ppt/tags/tag2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3"/>
  </p:notesMasterIdLst>
  <p:handoutMasterIdLst>
    <p:handoutMasterId r:id="rId34"/>
  </p:handoutMasterIdLst>
  <p:sldIdLst>
    <p:sldId id="653" r:id="rId2"/>
    <p:sldId id="654" r:id="rId3"/>
    <p:sldId id="655" r:id="rId4"/>
    <p:sldId id="657" r:id="rId5"/>
    <p:sldId id="658" r:id="rId6"/>
    <p:sldId id="662" r:id="rId7"/>
    <p:sldId id="663" r:id="rId8"/>
    <p:sldId id="664" r:id="rId9"/>
    <p:sldId id="667" r:id="rId10"/>
    <p:sldId id="668" r:id="rId11"/>
    <p:sldId id="670" r:id="rId12"/>
    <p:sldId id="672" r:id="rId13"/>
    <p:sldId id="675" r:id="rId14"/>
    <p:sldId id="676" r:id="rId15"/>
    <p:sldId id="677" r:id="rId16"/>
    <p:sldId id="678" r:id="rId17"/>
    <p:sldId id="679" r:id="rId18"/>
    <p:sldId id="682" r:id="rId19"/>
    <p:sldId id="685" r:id="rId20"/>
    <p:sldId id="686" r:id="rId21"/>
    <p:sldId id="687" r:id="rId22"/>
    <p:sldId id="690" r:id="rId23"/>
    <p:sldId id="692" r:id="rId24"/>
    <p:sldId id="693" r:id="rId25"/>
    <p:sldId id="694" r:id="rId26"/>
    <p:sldId id="695" r:id="rId27"/>
    <p:sldId id="696" r:id="rId28"/>
    <p:sldId id="697" r:id="rId29"/>
    <p:sldId id="699" r:id="rId30"/>
    <p:sldId id="701" r:id="rId31"/>
    <p:sldId id="702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1" clrIdx="0">
    <p:extLst>
      <p:ext uri="{19B8F6BF-5375-455C-9EA6-DF929625EA0E}">
        <p15:presenceInfo xmlns:p15="http://schemas.microsoft.com/office/powerpoint/2012/main" userId="S::rocky.wehling@ad.dot.gov::a7bf16d6-e7ff-443f-966e-3862664caa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C1E0FF"/>
    <a:srgbClr val="0056AC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5933" autoAdjust="0"/>
  </p:normalViewPr>
  <p:slideViewPr>
    <p:cSldViewPr snapToGrid="0">
      <p:cViewPr varScale="1">
        <p:scale>
          <a:sx n="49" d="100"/>
          <a:sy n="49" d="100"/>
        </p:scale>
        <p:origin x="965" y="43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1501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t" anchorCtr="0" compatLnSpc="1">
            <a:prstTxWarp prst="textNoShape">
              <a:avLst/>
            </a:prstTxWarp>
          </a:bodyPr>
          <a:lstStyle>
            <a:lvl1pPr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t" anchorCtr="0" compatLnSpc="1">
            <a:prstTxWarp prst="textNoShape">
              <a:avLst/>
            </a:prstTxWarp>
          </a:bodyPr>
          <a:lstStyle>
            <a:lvl1pPr algn="r"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b" anchorCtr="0" compatLnSpc="1">
            <a:prstTxWarp prst="textNoShape">
              <a:avLst/>
            </a:prstTxWarp>
          </a:bodyPr>
          <a:lstStyle>
            <a:lvl1pPr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4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1" tIns="48411" rIns="96821" bIns="48411" numCol="1" anchor="b" anchorCtr="0" compatLnSpc="1">
            <a:prstTxWarp prst="textNoShape">
              <a:avLst/>
            </a:prstTxWarp>
          </a:bodyPr>
          <a:lstStyle>
            <a:lvl1pPr algn="r" defTabSz="968813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DBB99A-E0AB-4EC5-82DA-CCF0E0778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162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6" tIns="48773" rIns="97546" bIns="48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83125" y="9213701"/>
            <a:ext cx="1667256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00597" y="9213701"/>
            <a:ext cx="3929449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Pre and Post Arrest Procedures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6650" y="9213701"/>
            <a:ext cx="1667256" cy="362762"/>
          </a:xfrm>
          <a:prstGeom prst="rect">
            <a:avLst/>
          </a:prstGeom>
        </p:spPr>
        <p:txBody>
          <a:bodyPr vert="horz" lIns="91505" tIns="45752" rIns="91505" bIns="45752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8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56</a:t>
            </a:r>
          </a:p>
        </p:txBody>
      </p:sp>
    </p:spTree>
    <p:extLst>
      <p:ext uri="{BB962C8B-B14F-4D97-AF65-F5344CB8AC3E}">
        <p14:creationId xmlns:p14="http://schemas.microsoft.com/office/powerpoint/2010/main" val="263034321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0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22250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8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89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770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8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79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8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95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126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1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126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0080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2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77050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22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55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40080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15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42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245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3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01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51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9875"/>
            <a:ext cx="3290887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8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12676" cy="6044034"/>
          </a:xfrm>
        </p:spPr>
        <p:txBody>
          <a:bodyPr/>
          <a:lstStyle/>
          <a:p>
            <a:pPr marL="239338" indent="-239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6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30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3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734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31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7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245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1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7175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1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19843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43642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89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1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33363"/>
            <a:ext cx="3290887" cy="247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3642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Pre and Post Arrest Procedures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8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9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7A4ED-49B8-464E-8BBD-000554D44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02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140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C84D-986C-4F72-9E45-8053A2950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924"/>
            <a:ext cx="8229600" cy="874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03FC1-39F8-425C-9B34-0DD858BAC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 marL="571500" indent="-457200">
              <a:buFont typeface="Arial" pitchFamily="34" charset="0"/>
              <a:buChar char="•"/>
              <a:defRPr b="0"/>
            </a:lvl2pPr>
            <a:lvl3pPr>
              <a:defRPr b="0"/>
            </a:lvl3pPr>
            <a:lvl4pPr marL="1146175" indent="-342900">
              <a:buFont typeface="Wingdings" panose="05000000000000000000" pitchFamily="2" charset="2"/>
              <a:buChar char="ü"/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DB189-6B4D-4662-885F-FCC2167DB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4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8576B-9412-445B-921D-0619C93C3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1FB5B3-DB4C-40DB-89CD-9B66D040EE34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DE16D9-CEDD-451F-A85B-A22FF245A936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C921BD-291E-43DC-AE41-40E738B6FA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0563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1324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33" name="Text Box 37"/>
          <p:cNvSpPr txBox="1">
            <a:spLocks noChangeArrowheads="1"/>
          </p:cNvSpPr>
          <p:nvPr/>
        </p:nvSpPr>
        <p:spPr bwMode="auto">
          <a:xfrm>
            <a:off x="96838" y="42863"/>
            <a:ext cx="43449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2F2F2"/>
                </a:solidFill>
              </a:rPr>
              <a:t>Session 8 – Pre and Post Arrest Procedures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8D2EF59-C439-4B90-A88A-86475DE855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BB25C-D9A7-4313-8194-354963009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61" y="64917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8-</a:t>
            </a:r>
            <a:fld id="{9F4F17EC-3751-4A57-9281-36AF2CD67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3429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914400" indent="-455613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255713" indent="-341313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712913" indent="-455613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098472" y="1431925"/>
            <a:ext cx="380591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kern="0" dirty="0">
                <a:solidFill>
                  <a:schemeClr val="tx2"/>
                </a:solidFill>
              </a:rPr>
              <a:t>Session 8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018188" y="2585104"/>
            <a:ext cx="3886200" cy="15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Pre and Post </a:t>
            </a: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Arrest Procedures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1" y="1431925"/>
            <a:ext cx="4338759" cy="289250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19"/>
            <a:ext cx="5669280" cy="3781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44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Two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20"/>
            <a:ext cx="5669280" cy="3781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65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Three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001919"/>
            <a:ext cx="5669280" cy="3781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34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214197"/>
            <a:ext cx="8247185" cy="3516313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This evidence is critical to successful prosecution of the DWI case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Necessary to gather valuable information during detection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Learn and practice effective roadside interview techniques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00150"/>
          </a:xfrm>
        </p:spPr>
        <p:txBody>
          <a:bodyPr/>
          <a:lstStyle/>
          <a:p>
            <a:r>
              <a:rPr lang="en-US" altLang="en-US" dirty="0"/>
              <a:t>Effective Roadside </a:t>
            </a:r>
            <a:br>
              <a:rPr lang="en-US" altLang="en-US" dirty="0"/>
            </a:br>
            <a:r>
              <a:rPr lang="en-US" altLang="en-US" dirty="0"/>
              <a:t>Interview Techniques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78961" y="2066924"/>
            <a:ext cx="4132385" cy="274478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Word choice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Communication style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Tailor questioning speed and tone to the situation and circumstances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What You Say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55" y="1985645"/>
            <a:ext cx="4206240" cy="28157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7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19300"/>
            <a:ext cx="8247185" cy="403066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Physical positioning, demeanor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Goal: encourage cooperation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Facilitate open dialog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Develop a good rapport with the subject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What You 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8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What You See, Smell, Hear</a:t>
            </a:r>
          </a:p>
        </p:txBody>
      </p:sp>
      <p:pic>
        <p:nvPicPr>
          <p:cNvPr id="7" name="Picture 2" descr="C:\Users\Pam.Mccaskill\AppData\Local\Microsoft\Windows\Temporary Internet Files\Content.IE5\8C2SNN6R\mtj8fh6h-13808525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8" y="3666987"/>
            <a:ext cx="5486400" cy="27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Pam.Mccaskill\AppData\Local\Microsoft\Windows\Temporary Internet Files\Content.IE5\8X70KAV4\prescription_drugs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917"/>
          <a:stretch/>
        </p:blipFill>
        <p:spPr bwMode="auto">
          <a:xfrm>
            <a:off x="4742628" y="1595269"/>
            <a:ext cx="266263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m.Mccaskill\AppData\Local\Microsoft\Windows\Temporary Internet Files\Content.IE5\8X70KAV4\360251830_abb6baaf21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8" y="1595269"/>
            <a:ext cx="268224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297680"/>
          </a:xfrm>
        </p:spPr>
        <p:txBody>
          <a:bodyPr/>
          <a:lstStyle/>
          <a:p>
            <a:r>
              <a:rPr lang="en-US" dirty="0"/>
              <a:t>Detection begins with observation of the vehicle: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dirty="0"/>
              <a:t>Document in order of the 3 Phases</a:t>
            </a: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dirty="0"/>
              <a:t>Document environmental and other conditions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and Documenting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Graphic 8" descr="Car">
            <a:extLst>
              <a:ext uri="{FF2B5EF4-FFF2-40B4-BE49-F238E27FC236}">
                <a16:creationId xmlns:a16="http://schemas.microsoft.com/office/drawing/2014/main" id="{91B52C77-32F0-4EBE-8905-15AAF834A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981575"/>
            <a:ext cx="1876425" cy="1876425"/>
          </a:xfrm>
          <a:prstGeom prst="rect">
            <a:avLst/>
          </a:prstGeom>
        </p:spPr>
      </p:pic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554754F1-91D5-46F5-897B-9E8CD1DBE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061" y="536448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0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m.Mccaskill\AppData\Local\Microsoft\Windows\Temporary Internet Files\Content.IE5\O9W0042Y\writing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44"/>
            <a:ext cx="9144000" cy="60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58ACC-4EF1-4A31-8761-135379139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r>
              <a:rPr lang="en-US" dirty="0"/>
              <a:t>If you didn’t write it down,</a:t>
            </a:r>
            <a:br>
              <a:rPr lang="en-US" dirty="0"/>
            </a:br>
            <a:r>
              <a:rPr lang="en-US" dirty="0"/>
              <a:t>It didn’t happen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16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199" y="1726225"/>
            <a:ext cx="8316669" cy="3976688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Know your Legal Requirements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Develop Case File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Don’t skip steps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Know your limitations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Ask for help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74638" y="325438"/>
            <a:ext cx="8534400" cy="1065212"/>
          </a:xfrm>
        </p:spPr>
        <p:txBody>
          <a:bodyPr/>
          <a:lstStyle/>
          <a:p>
            <a:r>
              <a:rPr lang="en-US" altLang="en-US" dirty="0"/>
              <a:t>Case Preparation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1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3267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Describe the Three Phases of DWI Detection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Describe effective roadside interview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List elements of Driving While Under the Influence of Drugs (DUID) offense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Identify indicators of impairment during three phases of detection process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17780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During the Detection Process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474784" y="1736968"/>
            <a:ext cx="8212016" cy="4270131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Keep in mind your State legal requirements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Organize and document observations in terms of the three detection phases 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Successful prosecution for impaired driving begins with building a DWI prosecution team  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36550"/>
            <a:ext cx="85344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Prosecution Team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28" y="1903783"/>
            <a:ext cx="6042143" cy="4028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61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m The Mind of a Recovering 5150 X-DJ: 15 Details from ...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71"/>
            <a:ext cx="9144000" cy="6075363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39615" y="2262554"/>
            <a:ext cx="8194432" cy="1688123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3600" b="1" dirty="0"/>
              <a:t>Remember</a:t>
            </a:r>
          </a:p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dirty="0"/>
              <a:t>Comprehensive Case Preparation Yields Effective Courtroom Presentation</a:t>
            </a:r>
          </a:p>
          <a:p>
            <a:pPr marL="0" indent="0" eaLnBrk="1" hangingPunct="1">
              <a:spcBef>
                <a:spcPts val="1200"/>
              </a:spcBef>
              <a:buFontTx/>
              <a:buChar char="•"/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937663"/>
            <a:ext cx="8534400" cy="762000"/>
          </a:xfrm>
        </p:spPr>
        <p:txBody>
          <a:bodyPr/>
          <a:lstStyle/>
          <a:p>
            <a:r>
              <a:rPr lang="en-US" altLang="en-US"/>
              <a:t>What is in a Case File?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E05CA3F1-3A2A-41A2-A0AD-2AC2249C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871" y="4333630"/>
            <a:ext cx="1645920" cy="1645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6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140801"/>
            <a:ext cx="8247185" cy="4572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Officer who observed driving and/or made traffic stop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Other officers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Lay witnesses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762000"/>
          </a:xfrm>
        </p:spPr>
        <p:txBody>
          <a:bodyPr/>
          <a:lstStyle/>
          <a:p>
            <a:r>
              <a:rPr lang="en-US" altLang="en-US" dirty="0"/>
              <a:t>Phase One: </a:t>
            </a:r>
            <a:br>
              <a:rPr lang="en-US" altLang="en-US" dirty="0"/>
            </a:br>
            <a:r>
              <a:rPr lang="en-US" altLang="en-US" dirty="0"/>
              <a:t>Who Can Help?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0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2092568"/>
            <a:ext cx="8212016" cy="4155831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Note every observation made regarding personal contact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Include observations before and after subject exits vehicle 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dirty="0"/>
              <a:t>Documenting can reinforce reasonable suspicion for the stop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r>
              <a:rPr lang="en-US" altLang="en-US" dirty="0"/>
              <a:t>Phase Two: </a:t>
            </a:r>
            <a:br>
              <a:rPr lang="en-US" altLang="en-US" dirty="0"/>
            </a:br>
            <a:r>
              <a:rPr lang="en-US" altLang="en-US" dirty="0"/>
              <a:t>Document Observations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6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9" y="2039814"/>
            <a:ext cx="8346832" cy="4246685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dirty="0"/>
              <a:t>HGN, WAT, OLS and other sobriety tests, including associated clues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dirty="0"/>
              <a:t>Potential team members:</a:t>
            </a:r>
          </a:p>
          <a:p>
            <a:pPr marL="738188" lvl="1" indent="-280988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Law enforcement officer(s) </a:t>
            </a:r>
          </a:p>
          <a:p>
            <a:pPr marL="738188" lvl="1" indent="-280988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Lay witnesses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81100"/>
          </a:xfrm>
        </p:spPr>
        <p:txBody>
          <a:bodyPr/>
          <a:lstStyle/>
          <a:p>
            <a:r>
              <a:rPr lang="en-US" altLang="en-US" dirty="0"/>
              <a:t>Phase Three: </a:t>
            </a:r>
            <a:br>
              <a:rPr lang="en-US" altLang="en-US" dirty="0"/>
            </a:br>
            <a:r>
              <a:rPr lang="en-US" altLang="en-US" dirty="0"/>
              <a:t>Thoroughly Document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509954" y="2181225"/>
            <a:ext cx="8329246" cy="354965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Breath testing operators/technical supervisors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DREs 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Medical personnel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b="0" dirty="0"/>
              <a:t>Jail personnel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06413"/>
            <a:ext cx="8534400" cy="1398588"/>
          </a:xfrm>
        </p:spPr>
        <p:txBody>
          <a:bodyPr/>
          <a:lstStyle/>
          <a:p>
            <a:r>
              <a:rPr lang="en-US" altLang="en-US" dirty="0"/>
              <a:t>Post Arrest Process </a:t>
            </a:r>
            <a:br>
              <a:rPr lang="en-US" altLang="en-US" dirty="0"/>
            </a:br>
            <a:r>
              <a:rPr lang="en-US" altLang="en-US" dirty="0"/>
              <a:t>Potential Team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01813"/>
            <a:ext cx="8229600" cy="4427537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Local Prosecutor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Toxicologist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DRE/DRE State Coordinator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TSRP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IACP DEC Program Coordinator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NHTSA/NAPC Prosecutor Fellow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NTLC</a:t>
            </a:r>
          </a:p>
          <a:p>
            <a:pPr marL="285750" indent="-285750"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476250"/>
            <a:ext cx="8534400" cy="1238249"/>
          </a:xfrm>
        </p:spPr>
        <p:txBody>
          <a:bodyPr/>
          <a:lstStyle/>
          <a:p>
            <a:r>
              <a:rPr lang="en-US" altLang="en-US" dirty="0"/>
              <a:t>Pre-Trial Preparation </a:t>
            </a:r>
            <a:br>
              <a:rPr lang="en-US" altLang="en-US" dirty="0"/>
            </a:br>
            <a:r>
              <a:rPr lang="en-US" altLang="en-US" dirty="0"/>
              <a:t>Who Can Help?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7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527538" y="1850780"/>
            <a:ext cx="4044462" cy="3156438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Review your case file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Meet with prosecutor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Anticipate defense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Develop visual aids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Other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Pre-Trial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5" y="2148214"/>
            <a:ext cx="3840480" cy="25615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5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Trial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92" y="1524000"/>
            <a:ext cx="6854653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45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Accurately document, in sequence, observed impairment in each of the three phases of the detection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Identify additional resources to support prosecution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Articulate relevant evidence as it relates to case preparation and prosecution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9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1B787C-39E4-48A9-8D23-6F2285395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prepared?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Graphic 9" descr="Police">
            <a:extLst>
              <a:ext uri="{FF2B5EF4-FFF2-40B4-BE49-F238E27FC236}">
                <a16:creationId xmlns:a16="http://schemas.microsoft.com/office/drawing/2014/main" id="{4B6F7AB5-94ED-48EE-8809-A71E6E34F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3820" y="4355345"/>
            <a:ext cx="2136359" cy="2136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69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08960"/>
            <a:ext cx="8229600" cy="64008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42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dirty="0"/>
              <a:t>Entire process of identifying and gathering evidence to determine if a subject should be arrested for a DWI violation.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DWI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Graphic 8" descr="Handcuffs">
            <a:extLst>
              <a:ext uri="{FF2B5EF4-FFF2-40B4-BE49-F238E27FC236}">
                <a16:creationId xmlns:a16="http://schemas.microsoft.com/office/drawing/2014/main" id="{6D4E1781-8F80-45C8-8089-B99DC23BC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405" y="4338993"/>
            <a:ext cx="2152711" cy="2152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7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D08AC3-21F2-4977-AC35-D02D4D5D91F3}"/>
              </a:ext>
            </a:extLst>
          </p:cNvPr>
          <p:cNvSpPr/>
          <p:nvPr/>
        </p:nvSpPr>
        <p:spPr>
          <a:xfrm>
            <a:off x="0" y="2095500"/>
            <a:ext cx="9144000" cy="31432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12680" y="4439244"/>
            <a:ext cx="2622639" cy="4972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Vehicle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8-</a:t>
            </a:r>
            <a:fld id="{7E744B7E-3CEB-4FE5-9A44-D84E7AB1FA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0207"/>
            <a:ext cx="2743200" cy="182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80207"/>
            <a:ext cx="2743200" cy="1829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380207"/>
            <a:ext cx="2743200" cy="1829693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65497" y="4439243"/>
            <a:ext cx="2813005" cy="4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Personal Contact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267450" y="4250007"/>
            <a:ext cx="2743200" cy="8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Pre-Arrest Screening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1967916"/>
            <a:ext cx="3937831" cy="2922168"/>
          </a:xfrm>
        </p:spPr>
        <p:txBody>
          <a:bodyPr anchor="ctr"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observe?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do?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When might Phase One not occur?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One:  Vehicle in Motion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86" y="2169550"/>
            <a:ext cx="4206240" cy="2518899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74785" y="2030470"/>
            <a:ext cx="3887665" cy="2797057"/>
          </a:xfrm>
        </p:spPr>
        <p:txBody>
          <a:bodyPr anchor="ctr"/>
          <a:lstStyle/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observe?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What do you do?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When might Phase Two not occur?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Two:  Personal Contact</a:t>
            </a:r>
          </a:p>
        </p:txBody>
      </p:sp>
      <p:pic>
        <p:nvPicPr>
          <p:cNvPr id="7" name="Picture 23" descr="j03169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655" y="2030471"/>
            <a:ext cx="4206240" cy="27970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8" y="2205318"/>
            <a:ext cx="8346832" cy="3890682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Administer SFSTs and additional ARIDE tests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Preliminary breath test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Phase Three: Pre-Arrest Screening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09" y="3362702"/>
            <a:ext cx="4091763" cy="27332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2369" y="1524000"/>
            <a:ext cx="8346832" cy="4572000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Two major tasks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Each task has one major decision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600" b="0" dirty="0"/>
              <a:t>Each decision has any one of three outcomes: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Yes</a:t>
            </a:r>
            <a:r>
              <a:rPr lang="en-US" altLang="en-US" sz="2400" b="0" dirty="0"/>
              <a:t> – Do it Now 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Wait</a:t>
            </a:r>
            <a:r>
              <a:rPr lang="en-US" altLang="en-US" sz="2400" b="0" dirty="0"/>
              <a:t> – Look for Additional Evidence </a:t>
            </a:r>
          </a:p>
          <a:p>
            <a:pPr marL="914400" lvl="1">
              <a:spcBef>
                <a:spcPts val="613"/>
              </a:spcBef>
              <a:spcAft>
                <a:spcPts val="613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No</a:t>
            </a:r>
            <a:r>
              <a:rPr lang="en-US" altLang="en-US" sz="2400" b="0" dirty="0"/>
              <a:t> – Don’t Do It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600" b="0" dirty="0"/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600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Each Detection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98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744B7E-3CEB-4FE5-9A44-D84E7AB1FA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8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SLIDE_COUNT" val="31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ARIDE\ARIDE_PPT_08 February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&quot;/&gt;&lt;property id=&quot;20307&quot; value=&quot;653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654&quot;/&gt;&lt;/object&gt;&lt;object type=&quot;3&quot; unique_id=&quot;178552&quot;&gt;&lt;property id=&quot;20148&quot; value=&quot;5&quot;/&gt;&lt;property id=&quot;20300&quot; value=&quot;Slide 3 - &amp;quot;Learning Objectives&amp;quot;&quot;/&gt;&lt;property id=&quot;20307&quot; value=&quot;655&quot;/&gt;&lt;/object&gt;&lt;object type=&quot;3&quot; unique_id=&quot;178554&quot;&gt;&lt;property id=&quot;20148&quot; value=&quot;5&quot;/&gt;&lt;property id=&quot;20300&quot; value=&quot;Slide 4 - &amp;quot;DWI Detection&amp;quot;&quot;/&gt;&lt;property id=&quot;20307&quot; value=&quot;657&quot;/&gt;&lt;/object&gt;&lt;object type=&quot;3&quot; unique_id=&quot;178555&quot;&gt;&lt;property id=&quot;20148&quot; value=&quot;5&quot;/&gt;&lt;property id=&quot;20300&quot; value=&quot;Slide 5 - &amp;quot;Three Phases&amp;quot;&quot;/&gt;&lt;property id=&quot;20307&quot; value=&quot;658&quot;/&gt;&lt;/object&gt;&lt;object type=&quot;3&quot; unique_id=&quot;178559&quot;&gt;&lt;property id=&quot;20148&quot; value=&quot;5&quot;/&gt;&lt;property id=&quot;20300&quot; value=&quot;Slide 6 - &amp;quot;Phase One:  Vehicle in Motion&amp;quot;&quot;/&gt;&lt;property id=&quot;20307&quot; value=&quot;662&quot;/&gt;&lt;/object&gt;&lt;object type=&quot;3&quot; unique_id=&quot;178560&quot;&gt;&lt;property id=&quot;20148&quot; value=&quot;5&quot;/&gt;&lt;property id=&quot;20300&quot; value=&quot;Slide 7 - &amp;quot;Phase Two:  Personal Contact&amp;quot;&quot;/&gt;&lt;property id=&quot;20307&quot; value=&quot;663&quot;/&gt;&lt;/object&gt;&lt;object type=&quot;3&quot; unique_id=&quot;178561&quot;&gt;&lt;property id=&quot;20148&quot; value=&quot;5&quot;/&gt;&lt;property id=&quot;20300&quot; value=&quot;Slide 8 - &amp;quot;Phase Three: Pre-Arrest Screening&amp;quot;&quot;/&gt;&lt;property id=&quot;20307&quot; value=&quot;664&quot;/&gt;&lt;/object&gt;&lt;object type=&quot;3&quot; unique_id=&quot;178564&quot;&gt;&lt;property id=&quot;20148&quot; value=&quot;5&quot;/&gt;&lt;property id=&quot;20300&quot; value=&quot;Slide 9 - &amp;quot;Each Detection Phase&amp;quot;&quot;/&gt;&lt;property id=&quot;20307&quot; value=&quot;667&quot;/&gt;&lt;/object&gt;&lt;object type=&quot;3&quot; unique_id=&quot;178565&quot;&gt;&lt;property id=&quot;20148&quot; value=&quot;5&quot;/&gt;&lt;property id=&quot;20300&quot; value=&quot;Slide 10 - &amp;quot;Phase One&amp;quot;&quot;/&gt;&lt;property id=&quot;20307&quot; value=&quot;668&quot;/&gt;&lt;/object&gt;&lt;object type=&quot;3&quot; unique_id=&quot;178567&quot;&gt;&lt;property id=&quot;20148&quot; value=&quot;5&quot;/&gt;&lt;property id=&quot;20300&quot; value=&quot;Slide 11 - &amp;quot;Phase Two&amp;quot;&quot;/&gt;&lt;property id=&quot;20307&quot; value=&quot;670&quot;/&gt;&lt;/object&gt;&lt;object type=&quot;3&quot; unique_id=&quot;178569&quot;&gt;&lt;property id=&quot;20148&quot; value=&quot;5&quot;/&gt;&lt;property id=&quot;20300&quot; value=&quot;Slide 12 - &amp;quot;Phase Three&amp;quot;&quot;/&gt;&lt;property id=&quot;20307&quot; value=&quot;672&quot;/&gt;&lt;/object&gt;&lt;object type=&quot;3&quot; unique_id=&quot;178572&quot;&gt;&lt;property id=&quot;20148&quot; value=&quot;5&quot;/&gt;&lt;property id=&quot;20300&quot; value=&quot;Slide 13 - &amp;quot;Effective Roadside  Interview Techniques&amp;quot;&quot;/&gt;&lt;property id=&quot;20307&quot; value=&quot;675&quot;/&gt;&lt;/object&gt;&lt;object type=&quot;3&quot; unique_id=&quot;178573&quot;&gt;&lt;property id=&quot;20148&quot; value=&quot;5&quot;/&gt;&lt;property id=&quot;20300&quot; value=&quot;Slide 14 - &amp;quot;What You Say &amp;quot;&quot;/&gt;&lt;property id=&quot;20307&quot; value=&quot;676&quot;/&gt;&lt;/object&gt;&lt;object type=&quot;3&quot; unique_id=&quot;178574&quot;&gt;&lt;property id=&quot;20148&quot; value=&quot;5&quot;/&gt;&lt;property id=&quot;20300&quot; value=&quot;Slide 15 - &amp;quot; What You Do&amp;quot;&quot;/&gt;&lt;property id=&quot;20307&quot; value=&quot;677&quot;/&gt;&lt;/object&gt;&lt;object type=&quot;3&quot; unique_id=&quot;178575&quot;&gt;&lt;property id=&quot;20148&quot; value=&quot;5&quot;/&gt;&lt;property id=&quot;20300&quot; value=&quot;Slide 16 - &amp;quot;What You See, Smell, Hear&amp;quot;&quot;/&gt;&lt;property id=&quot;20307&quot; value=&quot;678&quot;/&gt;&lt;/object&gt;&lt;object type=&quot;3&quot; unique_id=&quot;178576&quot;&gt;&lt;property id=&quot;20148&quot; value=&quot;5&quot;/&gt;&lt;property id=&quot;20300&quot; value=&quot;Slide 17 - &amp;quot;Identifying and Documenting&amp;quot;&quot;/&gt;&lt;property id=&quot;20307&quot; value=&quot;679&quot;/&gt;&lt;/object&gt;&lt;object type=&quot;3&quot; unique_id=&quot;178579&quot;&gt;&lt;property id=&quot;20148&quot; value=&quot;5&quot;/&gt;&lt;property id=&quot;20300&quot; value=&quot;Slide 18&quot;/&gt;&lt;property id=&quot;20307&quot; value=&quot;682&quot;/&gt;&lt;/object&gt;&lt;object type=&quot;3&quot; unique_id=&quot;178582&quot;&gt;&lt;property id=&quot;20148&quot; value=&quot;5&quot;/&gt;&lt;property id=&quot;20300&quot; value=&quot;Slide 19 - &amp;quot;Case Preparation&amp;quot;&quot;/&gt;&lt;property id=&quot;20307&quot; value=&quot;685&quot;/&gt;&lt;/object&gt;&lt;object type=&quot;3&quot; unique_id=&quot;178583&quot;&gt;&lt;property id=&quot;20148&quot; value=&quot;5&quot;/&gt;&lt;property id=&quot;20300&quot; value=&quot;Slide 20 - &amp;quot; During the Detection Process&amp;quot;&quot;/&gt;&lt;property id=&quot;20307&quot; value=&quot;686&quot;/&gt;&lt;/object&gt;&lt;object type=&quot;3&quot; unique_id=&quot;178584&quot;&gt;&lt;property id=&quot;20148&quot; value=&quot;5&quot;/&gt;&lt;property id=&quot;20300&quot; value=&quot;Slide 21 - &amp;quot; Prosecution Team &amp;quot;&quot;/&gt;&lt;property id=&quot;20307&quot; value=&quot;687&quot;/&gt;&lt;/object&gt;&lt;object type=&quot;3&quot; unique_id=&quot;178587&quot;&gt;&lt;property id=&quot;20148&quot; value=&quot;5&quot;/&gt;&lt;property id=&quot;20300&quot; value=&quot;Slide 22 - &amp;quot;What is in a Case File?&amp;quot;&quot;/&gt;&lt;property id=&quot;20307&quot; value=&quot;690&quot;/&gt;&lt;/object&gt;&lt;object type=&quot;3&quot; unique_id=&quot;178589&quot;&gt;&lt;property id=&quot;20148&quot; value=&quot;5&quot;/&gt;&lt;property id=&quot;20300&quot; value=&quot;Slide 23 - &amp;quot;Phase One:  Who Can Help?&amp;quot;&quot;/&gt;&lt;property id=&quot;20307&quot; value=&quot;692&quot;/&gt;&lt;/object&gt;&lt;object type=&quot;3&quot; unique_id=&quot;178590&quot;&gt;&lt;property id=&quot;20148&quot; value=&quot;5&quot;/&gt;&lt;property id=&quot;20300&quot; value=&quot;Slide 24 - &amp;quot;Phase Two:  Document Observations&amp;quot;&quot;/&gt;&lt;property id=&quot;20307&quot; value=&quot;693&quot;/&gt;&lt;/object&gt;&lt;object type=&quot;3&quot; unique_id=&quot;178591&quot;&gt;&lt;property id=&quot;20148&quot; value=&quot;5&quot;/&gt;&lt;property id=&quot;20300&quot; value=&quot;Slide 25 - &amp;quot;Phase Three:  Thoroughly Document &amp;quot;&quot;/&gt;&lt;property id=&quot;20307&quot; value=&quot;694&quot;/&gt;&lt;/object&gt;&lt;object type=&quot;3&quot; unique_id=&quot;178592&quot;&gt;&lt;property id=&quot;20148&quot; value=&quot;5&quot;/&gt;&lt;property id=&quot;20300&quot; value=&quot;Slide 26 - &amp;quot;Post Arrest Process  Potential Team Members&amp;quot;&quot;/&gt;&lt;property id=&quot;20307&quot; value=&quot;695&quot;/&gt;&lt;/object&gt;&lt;object type=&quot;3&quot; unique_id=&quot;178593&quot;&gt;&lt;property id=&quot;20148&quot; value=&quot;5&quot;/&gt;&lt;property id=&quot;20300&quot; value=&quot;Slide 27 - &amp;quot;Pre-Trial Preparation  Who Can Help? &amp;quot;&quot;/&gt;&lt;property id=&quot;20307&quot; value=&quot;696&quot;/&gt;&lt;/object&gt;&lt;object type=&quot;3&quot; unique_id=&quot;178594&quot;&gt;&lt;property id=&quot;20148&quot; value=&quot;5&quot;/&gt;&lt;property id=&quot;20300&quot; value=&quot;Slide 28 - &amp;quot;Pre-Trial&amp;quot;&quot;/&gt;&lt;property id=&quot;20307&quot; value=&quot;697&quot;/&gt;&lt;/object&gt;&lt;object type=&quot;3&quot; unique_id=&quot;178596&quot;&gt;&lt;property id=&quot;20148&quot; value=&quot;5&quot;/&gt;&lt;property id=&quot;20300&quot; value=&quot;Slide 29 - &amp;quot;Trial&amp;quot;&quot;/&gt;&lt;property id=&quot;20307&quot; value=&quot;699&quot;/&gt;&lt;/object&gt;&lt;object type=&quot;3&quot; unique_id=&quot;178598&quot;&gt;&lt;property id=&quot;20148&quot; value=&quot;5&quot;/&gt;&lt;property id=&quot;20300&quot; value=&quot;Slide 30&quot;/&gt;&lt;property id=&quot;20307&quot; value=&quot;701&quot;/&gt;&lt;/object&gt;&lt;object type=&quot;3&quot; unique_id=&quot;178599&quot;&gt;&lt;property id=&quot;20148&quot; value=&quot;5&quot;/&gt;&lt;property id=&quot;20300&quot; value=&quot;Slide 31 - &amp;quot;QUESTIONS?&amp;quot;&quot;/&gt;&lt;property id=&quot;20307&quot; value=&quot;70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1" ma:contentTypeDescription="Create a new document." ma:contentTypeScope="" ma:versionID="d4daa8697fcf64e07301833acb7a5be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dca63387bb5fc39d0c523d0efe30159b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</documentManagement>
</p:properties>
</file>

<file path=customXml/itemProps1.xml><?xml version="1.0" encoding="utf-8"?>
<ds:datastoreItem xmlns:ds="http://schemas.openxmlformats.org/officeDocument/2006/customXml" ds:itemID="{D67FC058-2F83-4635-8700-265F036F5E2F}"/>
</file>

<file path=customXml/itemProps2.xml><?xml version="1.0" encoding="utf-8"?>
<ds:datastoreItem xmlns:ds="http://schemas.openxmlformats.org/officeDocument/2006/customXml" ds:itemID="{77EB280E-6A93-4F55-B659-184B976DE1CD}"/>
</file>

<file path=customXml/itemProps3.xml><?xml version="1.0" encoding="utf-8"?>
<ds:datastoreItem xmlns:ds="http://schemas.openxmlformats.org/officeDocument/2006/customXml" ds:itemID="{243EBF5F-6A54-4C86-8C82-C724CEC34705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43062</TotalTime>
  <Words>1164</Words>
  <Application>Microsoft Office PowerPoint</Application>
  <PresentationFormat>On-screen Show (4:3)</PresentationFormat>
  <Paragraphs>323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Arial Narrow</vt:lpstr>
      <vt:lpstr>Calibri</vt:lpstr>
      <vt:lpstr>Trebuchet MS</vt:lpstr>
      <vt:lpstr>Wingdings</vt:lpstr>
      <vt:lpstr>3_Default Design</vt:lpstr>
      <vt:lpstr>PowerPoint Presentation</vt:lpstr>
      <vt:lpstr>Learning Objectives</vt:lpstr>
      <vt:lpstr>Learning Objectives</vt:lpstr>
      <vt:lpstr>DWI Detection</vt:lpstr>
      <vt:lpstr>Three Phases</vt:lpstr>
      <vt:lpstr>Phase One:  Vehicle in Motion</vt:lpstr>
      <vt:lpstr>Phase Two:  Personal Contact</vt:lpstr>
      <vt:lpstr>Phase Three: Pre-Arrest Screening</vt:lpstr>
      <vt:lpstr>Each Detection Phase</vt:lpstr>
      <vt:lpstr>Phase One</vt:lpstr>
      <vt:lpstr>Phase Two</vt:lpstr>
      <vt:lpstr>Phase Three</vt:lpstr>
      <vt:lpstr>Effective Roadside  Interview Techniques</vt:lpstr>
      <vt:lpstr>What You Say </vt:lpstr>
      <vt:lpstr> What You Do</vt:lpstr>
      <vt:lpstr>What You See, Smell, Hear</vt:lpstr>
      <vt:lpstr>Identifying and Documenting</vt:lpstr>
      <vt:lpstr>If you didn’t write it down, It didn’t happen </vt:lpstr>
      <vt:lpstr>Case Preparation</vt:lpstr>
      <vt:lpstr> During the Detection Process</vt:lpstr>
      <vt:lpstr> Prosecution Team </vt:lpstr>
      <vt:lpstr>What is in a Case File?</vt:lpstr>
      <vt:lpstr>Phase One:  Who Can Help?</vt:lpstr>
      <vt:lpstr>Phase Two:  Document Observations</vt:lpstr>
      <vt:lpstr>Phase Three:  Thoroughly Document </vt:lpstr>
      <vt:lpstr>Post Arrest Process  Potential Team Members</vt:lpstr>
      <vt:lpstr>Pre-Trial Preparation  Who Can Help? </vt:lpstr>
      <vt:lpstr>Pre-Trial</vt:lpstr>
      <vt:lpstr>Trial</vt:lpstr>
      <vt:lpstr>Are you prepared?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958</cp:revision>
  <cp:lastPrinted>2017-11-27T15:00:07Z</cp:lastPrinted>
  <dcterms:created xsi:type="dcterms:W3CDTF">2005-12-09T17:41:03Z</dcterms:created>
  <dcterms:modified xsi:type="dcterms:W3CDTF">2022-12-21T22:22:41Z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A3C43C7E-E42C-4B03-A0F8-26596BC76AB7</vt:lpwstr>
  </property>
  <property fmtid="{D5CDD505-2E9C-101B-9397-08002B2CF9AE}" pid="3" name="ArticulatePath">
    <vt:lpwstr>ARIDE_PPT_08 January 2020</vt:lpwstr>
  </property>
  <property fmtid="{D5CDD505-2E9C-101B-9397-08002B2CF9AE}" pid="4" name="ContentTypeId">
    <vt:lpwstr>0x01010067A7BACAF1AB684B894DA703E83F8BDE</vt:lpwstr>
  </property>
</Properties>
</file>