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tags/tag13.xml" ContentType="application/vnd.openxmlformats-officedocument.presentationml.tags+xml"/>
  <Override PartName="/ppt/notesSlides/notesSlide12.xml" ContentType="application/vnd.openxmlformats-officedocument.presentationml.notesSlide+xml"/>
  <Override PartName="/ppt/tags/tag14.xml" ContentType="application/vnd.openxmlformats-officedocument.presentationml.tags+xml"/>
  <Override PartName="/ppt/notesSlides/notesSlide13.xml" ContentType="application/vnd.openxmlformats-officedocument.presentationml.notesSlide+xml"/>
  <Override PartName="/ppt/tags/tag15.xml" ContentType="application/vnd.openxmlformats-officedocument.presentationml.tags+xml"/>
  <Override PartName="/ppt/notesSlides/notesSlide14.xml" ContentType="application/vnd.openxmlformats-officedocument.presentationml.notesSlide+xml"/>
  <Override PartName="/ppt/tags/tag16.xml" ContentType="application/vnd.openxmlformats-officedocument.presentationml.tags+xml"/>
  <Override PartName="/ppt/notesSlides/notesSlide15.xml" ContentType="application/vnd.openxmlformats-officedocument.presentationml.notesSlide+xml"/>
  <Override PartName="/ppt/tags/tag17.xml" ContentType="application/vnd.openxmlformats-officedocument.presentationml.tags+xml"/>
  <Override PartName="/ppt/notesSlides/notesSlide16.xml" ContentType="application/vnd.openxmlformats-officedocument.presentationml.notesSlide+xml"/>
  <Override PartName="/ppt/tags/tag18.xml" ContentType="application/vnd.openxmlformats-officedocument.presentationml.tags+xml"/>
  <Override PartName="/ppt/notesSlides/notesSlide17.xml" ContentType="application/vnd.openxmlformats-officedocument.presentationml.notesSlide+xml"/>
  <Override PartName="/ppt/tags/tag19.xml" ContentType="application/vnd.openxmlformats-officedocument.presentationml.tags+xml"/>
  <Override PartName="/ppt/notesSlides/notesSlide18.xml" ContentType="application/vnd.openxmlformats-officedocument.presentationml.notesSlide+xml"/>
  <Override PartName="/ppt/tags/tag20.xml" ContentType="application/vnd.openxmlformats-officedocument.presentationml.tags+xml"/>
  <Override PartName="/ppt/notesSlides/notesSlide19.xml" ContentType="application/vnd.openxmlformats-officedocument.presentationml.notesSlide+xml"/>
  <Override PartName="/ppt/tags/tag21.xml" ContentType="application/vnd.openxmlformats-officedocument.presentationml.tags+xml"/>
  <Override PartName="/ppt/notesSlides/notesSlide20.xml" ContentType="application/vnd.openxmlformats-officedocument.presentationml.notesSlide+xml"/>
  <Override PartName="/ppt/tags/tag22.xml" ContentType="application/vnd.openxmlformats-officedocument.presentationml.tags+xml"/>
  <Override PartName="/ppt/notesSlides/notesSlide21.xml" ContentType="application/vnd.openxmlformats-officedocument.presentationml.notesSlide+xml"/>
  <Override PartName="/ppt/tags/tag23.xml" ContentType="application/vnd.openxmlformats-officedocument.presentationml.tags+xml"/>
  <Override PartName="/ppt/notesSlides/notesSlide22.xml" ContentType="application/vnd.openxmlformats-officedocument.presentationml.notesSlide+xml"/>
  <Override PartName="/ppt/tags/tag24.xml" ContentType="application/vnd.openxmlformats-officedocument.presentationml.tags+xml"/>
  <Override PartName="/ppt/notesSlides/notesSlide23.xml" ContentType="application/vnd.openxmlformats-officedocument.presentationml.notesSlide+xml"/>
  <Override PartName="/ppt/tags/tag25.xml" ContentType="application/vnd.openxmlformats-officedocument.presentationml.tags+xml"/>
  <Override PartName="/ppt/notesSlides/notesSlide24.xml" ContentType="application/vnd.openxmlformats-officedocument.presentationml.notesSlide+xml"/>
  <Override PartName="/ppt/tags/tag26.xml" ContentType="application/vnd.openxmlformats-officedocument.presentationml.tags+xml"/>
  <Override PartName="/ppt/notesSlides/notesSlide25.xml" ContentType="application/vnd.openxmlformats-officedocument.presentationml.notesSlide+xml"/>
  <Override PartName="/ppt/tags/tag27.xml" ContentType="application/vnd.openxmlformats-officedocument.presentationml.tags+xml"/>
  <Override PartName="/ppt/notesSlides/notesSlide26.xml" ContentType="application/vnd.openxmlformats-officedocument.presentationml.notesSlide+xml"/>
  <Override PartName="/ppt/tags/tag28.xml" ContentType="application/vnd.openxmlformats-officedocument.presentationml.tags+xml"/>
  <Override PartName="/ppt/notesSlides/notesSlide27.xml" ContentType="application/vnd.openxmlformats-officedocument.presentationml.notesSlide+xml"/>
  <Override PartName="/ppt/tags/tag29.xml" ContentType="application/vnd.openxmlformats-officedocument.presentationml.tags+xml"/>
  <Override PartName="/ppt/notesSlides/notesSlide28.xml" ContentType="application/vnd.openxmlformats-officedocument.presentationml.notesSlide+xml"/>
  <Override PartName="/ppt/tags/tag30.xml" ContentType="application/vnd.openxmlformats-officedocument.presentationml.tags+xml"/>
  <Override PartName="/ppt/notesSlides/notesSlide29.xml" ContentType="application/vnd.openxmlformats-officedocument.presentationml.notesSlide+xml"/>
  <Override PartName="/ppt/tags/tag31.xml" ContentType="application/vnd.openxmlformats-officedocument.presentationml.tags+xml"/>
  <Override PartName="/ppt/notesSlides/notesSlide30.xml" ContentType="application/vnd.openxmlformats-officedocument.presentationml.notesSlide+xml"/>
  <Override PartName="/ppt/tags/tag32.xml" ContentType="application/vnd.openxmlformats-officedocument.presentationml.tags+xml"/>
  <Override PartName="/ppt/notesSlides/notesSlide31.xml" ContentType="application/vnd.openxmlformats-officedocument.presentationml.notesSlide+xml"/>
  <Override PartName="/ppt/tags/tag33.xml" ContentType="application/vnd.openxmlformats-officedocument.presentationml.tags+xml"/>
  <Override PartName="/ppt/notesSlides/notesSlide32.xml" ContentType="application/vnd.openxmlformats-officedocument.presentationml.notesSlide+xml"/>
  <Override PartName="/ppt/tags/tag34.xml" ContentType="application/vnd.openxmlformats-officedocument.presentationml.tags+xml"/>
  <Override PartName="/ppt/notesSlides/notesSlide33.xml" ContentType="application/vnd.openxmlformats-officedocument.presentationml.notesSlide+xml"/>
  <Override PartName="/ppt/tags/tag35.xml" ContentType="application/vnd.openxmlformats-officedocument.presentationml.tags+xml"/>
  <Override PartName="/ppt/notesSlides/notesSlide34.xml" ContentType="application/vnd.openxmlformats-officedocument.presentationml.notesSlide+xml"/>
  <Override PartName="/ppt/tags/tag36.xml" ContentType="application/vnd.openxmlformats-officedocument.presentationml.tags+xml"/>
  <Override PartName="/ppt/notesSlides/notesSlide35.xml" ContentType="application/vnd.openxmlformats-officedocument.presentationml.notesSlide+xml"/>
  <Override PartName="/ppt/tags/tag37.xml" ContentType="application/vnd.openxmlformats-officedocument.presentationml.tags+xml"/>
  <Override PartName="/ppt/notesSlides/notesSlide36.xml" ContentType="application/vnd.openxmlformats-officedocument.presentationml.notesSlide+xml"/>
  <Override PartName="/ppt/tags/tag38.xml" ContentType="application/vnd.openxmlformats-officedocument.presentationml.tags+xml"/>
  <Override PartName="/ppt/notesSlides/notesSlide37.xml" ContentType="application/vnd.openxmlformats-officedocument.presentationml.notesSlide+xml"/>
  <Override PartName="/ppt/tags/tag39.xml" ContentType="application/vnd.openxmlformats-officedocument.presentationml.tags+xml"/>
  <Override PartName="/ppt/notesSlides/notesSlide38.xml" ContentType="application/vnd.openxmlformats-officedocument.presentationml.notesSlide+xml"/>
  <Override PartName="/ppt/tags/tag40.xml" ContentType="application/vnd.openxmlformats-officedocument.presentationml.tags+xml"/>
  <Override PartName="/ppt/notesSlides/notesSlide39.xml" ContentType="application/vnd.openxmlformats-officedocument.presentationml.notesSlide+xml"/>
  <Override PartName="/ppt/tags/tag41.xml" ContentType="application/vnd.openxmlformats-officedocument.presentationml.tags+xml"/>
  <Override PartName="/ppt/notesSlides/notesSlide40.xml" ContentType="application/vnd.openxmlformats-officedocument.presentationml.notesSlide+xml"/>
  <Override PartName="/ppt/tags/tag42.xml" ContentType="application/vnd.openxmlformats-officedocument.presentationml.tags+xml"/>
  <Override PartName="/ppt/notesSlides/notesSlide41.xml" ContentType="application/vnd.openxmlformats-officedocument.presentationml.notesSlide+xml"/>
  <Override PartName="/ppt/tags/tag43.xml" ContentType="application/vnd.openxmlformats-officedocument.presentationml.tags+xml"/>
  <Override PartName="/ppt/notesSlides/notesSlide42.xml" ContentType="application/vnd.openxmlformats-officedocument.presentationml.notesSlide+xml"/>
  <Override PartName="/ppt/tags/tag44.xml" ContentType="application/vnd.openxmlformats-officedocument.presentationml.tags+xml"/>
  <Override PartName="/ppt/notesSlides/notesSlide43.xml" ContentType="application/vnd.openxmlformats-officedocument.presentationml.notesSlide+xml"/>
  <Override PartName="/ppt/tags/tag45.xml" ContentType="application/vnd.openxmlformats-officedocument.presentationml.tags+xml"/>
  <Override PartName="/ppt/notesSlides/notesSlide44.xml" ContentType="application/vnd.openxmlformats-officedocument.presentationml.notesSlide+xml"/>
  <Override PartName="/ppt/tags/tag46.xml" ContentType="application/vnd.openxmlformats-officedocument.presentationml.tags+xml"/>
  <Override PartName="/ppt/notesSlides/notesSlide45.xml" ContentType="application/vnd.openxmlformats-officedocument.presentationml.notesSlide+xml"/>
  <Override PartName="/ppt/tags/tag47.xml" ContentType="application/vnd.openxmlformats-officedocument.presentationml.tags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4" r:id="rId4"/>
  </p:sldMasterIdLst>
  <p:notesMasterIdLst>
    <p:notesMasterId r:id="rId51"/>
  </p:notesMasterIdLst>
  <p:handoutMasterIdLst>
    <p:handoutMasterId r:id="rId52"/>
  </p:handoutMasterIdLst>
  <p:sldIdLst>
    <p:sldId id="306" r:id="rId5"/>
    <p:sldId id="307" r:id="rId6"/>
    <p:sldId id="308" r:id="rId7"/>
    <p:sldId id="309" r:id="rId8"/>
    <p:sldId id="310" r:id="rId9"/>
    <p:sldId id="311" r:id="rId10"/>
    <p:sldId id="358" r:id="rId11"/>
    <p:sldId id="315" r:id="rId12"/>
    <p:sldId id="316" r:id="rId13"/>
    <p:sldId id="317" r:id="rId14"/>
    <p:sldId id="318" r:id="rId15"/>
    <p:sldId id="319" r:id="rId16"/>
    <p:sldId id="361" r:id="rId17"/>
    <p:sldId id="320" r:id="rId18"/>
    <p:sldId id="321" r:id="rId19"/>
    <p:sldId id="322" r:id="rId20"/>
    <p:sldId id="323" r:id="rId21"/>
    <p:sldId id="324" r:id="rId22"/>
    <p:sldId id="325" r:id="rId23"/>
    <p:sldId id="326" r:id="rId24"/>
    <p:sldId id="327" r:id="rId25"/>
    <p:sldId id="328" r:id="rId26"/>
    <p:sldId id="330" r:id="rId27"/>
    <p:sldId id="363" r:id="rId28"/>
    <p:sldId id="332" r:id="rId29"/>
    <p:sldId id="333" r:id="rId30"/>
    <p:sldId id="334" r:id="rId31"/>
    <p:sldId id="335" r:id="rId32"/>
    <p:sldId id="336" r:id="rId33"/>
    <p:sldId id="338" r:id="rId34"/>
    <p:sldId id="339" r:id="rId35"/>
    <p:sldId id="340" r:id="rId36"/>
    <p:sldId id="341" r:id="rId37"/>
    <p:sldId id="342" r:id="rId38"/>
    <p:sldId id="343" r:id="rId39"/>
    <p:sldId id="346" r:id="rId40"/>
    <p:sldId id="362" r:id="rId41"/>
    <p:sldId id="347" r:id="rId42"/>
    <p:sldId id="348" r:id="rId43"/>
    <p:sldId id="349" r:id="rId44"/>
    <p:sldId id="350" r:id="rId45"/>
    <p:sldId id="351" r:id="rId46"/>
    <p:sldId id="353" r:id="rId47"/>
    <p:sldId id="352" r:id="rId48"/>
    <p:sldId id="354" r:id="rId49"/>
    <p:sldId id="355" r:id="rId50"/>
  </p:sldIdLst>
  <p:sldSz cx="9144000" cy="6858000" type="screen4x3"/>
  <p:notesSz cx="7315200" cy="9601200"/>
  <p:custDataLst>
    <p:tags r:id="rId5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 userDrawn="1">
          <p15:clr>
            <a:srgbClr val="A4A3A4"/>
          </p15:clr>
        </p15:guide>
        <p15:guide id="2" pos="230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8" autoAdjust="0"/>
    <p:restoredTop sz="94139" autoAdjust="0"/>
  </p:normalViewPr>
  <p:slideViewPr>
    <p:cSldViewPr>
      <p:cViewPr varScale="1">
        <p:scale>
          <a:sx n="59" d="100"/>
          <a:sy n="59" d="100"/>
        </p:scale>
        <p:origin x="784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770"/>
    </p:cViewPr>
  </p:sorterViewPr>
  <p:notesViewPr>
    <p:cSldViewPr>
      <p:cViewPr varScale="1">
        <p:scale>
          <a:sx n="80" d="100"/>
          <a:sy n="80" d="100"/>
        </p:scale>
        <p:origin x="3804" y="96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gs" Target="tags/tag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5742" tIns="47870" rIns="95742" bIns="47870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143587" y="0"/>
            <a:ext cx="3169920" cy="480060"/>
          </a:xfrm>
          <a:prstGeom prst="rect">
            <a:avLst/>
          </a:prstGeom>
        </p:spPr>
        <p:txBody>
          <a:bodyPr vert="horz" lIns="95742" tIns="47870" rIns="95742" bIns="47870" rtlCol="0"/>
          <a:lstStyle>
            <a:lvl1pPr algn="r">
              <a:defRPr sz="1300"/>
            </a:lvl1pPr>
          </a:lstStyle>
          <a:p>
            <a:fld id="{3D37F953-1D07-4E95-A7EE-D1A08A3E9301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19474"/>
            <a:ext cx="3169920" cy="480060"/>
          </a:xfrm>
          <a:prstGeom prst="rect">
            <a:avLst/>
          </a:prstGeom>
        </p:spPr>
        <p:txBody>
          <a:bodyPr vert="horz" lIns="95742" tIns="47870" rIns="95742" bIns="47870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143587" y="9119474"/>
            <a:ext cx="3169920" cy="480060"/>
          </a:xfrm>
          <a:prstGeom prst="rect">
            <a:avLst/>
          </a:prstGeom>
        </p:spPr>
        <p:txBody>
          <a:bodyPr vert="horz" lIns="95742" tIns="47870" rIns="95742" bIns="47870" rtlCol="0" anchor="b"/>
          <a:lstStyle>
            <a:lvl1pPr algn="r">
              <a:defRPr sz="1300"/>
            </a:lvl1pPr>
          </a:lstStyle>
          <a:p>
            <a:fld id="{6CE97719-19D2-4809-990E-DC2520893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393359"/>
      </p:ext>
    </p:extLst>
  </p:cSld>
  <p:clrMap bg1="lt1" tx1="dk1" bg2="lt2" tx2="dk2" accent1="accent1" accent2="accent2" accent3="accent3" accent4="accent4" accent5="accent5" accent6="accent6" hlink="hlink" folHlink="folHlink"/>
  <p:hf hd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0" y="9160489"/>
            <a:ext cx="1755648" cy="377752"/>
          </a:xfrm>
          <a:prstGeom prst="rect">
            <a:avLst/>
          </a:prstGeom>
        </p:spPr>
        <p:txBody>
          <a:bodyPr vert="horz" lIns="95742" tIns="47870" rIns="95742" bIns="47870" rtlCol="0" anchor="t"/>
          <a:lstStyle>
            <a:lvl1pPr algn="l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Revised:</a:t>
            </a:r>
          </a:p>
          <a:p>
            <a:r>
              <a:rPr lang="en-US" dirty="0"/>
              <a:t>02/2018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003425" y="471488"/>
            <a:ext cx="3308350" cy="24812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742" tIns="47870" rIns="95742" bIns="4787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390145" y="3116455"/>
            <a:ext cx="6534912" cy="6044034"/>
          </a:xfrm>
          <a:prstGeom prst="rect">
            <a:avLst/>
          </a:prstGeom>
        </p:spPr>
        <p:txBody>
          <a:bodyPr vert="horz" lIns="95742" tIns="47870" rIns="95742" bIns="4787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755648" y="9160489"/>
            <a:ext cx="3803904" cy="377752"/>
          </a:xfrm>
          <a:prstGeom prst="rect">
            <a:avLst/>
          </a:prstGeom>
        </p:spPr>
        <p:txBody>
          <a:bodyPr vert="horz" lIns="95742" tIns="47870" rIns="95742" bIns="47870" rtlCol="0" anchor="t"/>
          <a:lstStyle>
            <a:lvl1pPr algn="ctr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559552" y="9160489"/>
            <a:ext cx="1755648" cy="377752"/>
          </a:xfrm>
          <a:prstGeom prst="rect">
            <a:avLst/>
          </a:prstGeom>
        </p:spPr>
        <p:txBody>
          <a:bodyPr vert="horz" lIns="95742" tIns="47870" rIns="95742" bIns="47870" rtlCol="0" anchor="t"/>
          <a:lstStyle>
            <a:lvl1pPr algn="r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Session 2</a:t>
            </a:r>
          </a:p>
          <a:p>
            <a:r>
              <a:rPr lang="en-US" dirty="0"/>
              <a:t>Page </a:t>
            </a:r>
            <a:fld id="{BC83BB2A-1821-49CB-96A1-2EE42A7DF033}" type="slidenum">
              <a:rPr lang="en-US" smtClean="0"/>
              <a:pPr/>
              <a:t>‹#›</a:t>
            </a:fld>
            <a:r>
              <a:rPr lang="en-US" dirty="0"/>
              <a:t> of 54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487681" y="3022017"/>
            <a:ext cx="633984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3568144"/>
      </p:ext>
    </p:extLst>
  </p:cSld>
  <p:clrMap bg1="lt1" tx1="dk1" bg2="lt2" tx2="dk2" accent1="accent1" accent2="accent2" accent3="accent3" accent4="accent4" accent5="accent5" accent6="accent6" hlink="hlink" folHlink="folHlink"/>
  <p:hf hdr="0"/>
  <p:notesStyle>
    <a:lvl1pPr marL="0" algn="l" defTabSz="914400" rtl="0" eaLnBrk="1" latinLnBrk="0" hangingPunct="1">
      <a:lnSpc>
        <a:spcPct val="114000"/>
      </a:lnSpc>
      <a:spcBef>
        <a:spcPts val="600"/>
      </a:spcBef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defTabSz="914400" rtl="0" eaLnBrk="1" latinLnBrk="0" hangingPunct="1">
      <a:lnSpc>
        <a:spcPct val="114000"/>
      </a:lnSpc>
      <a:spcBef>
        <a:spcPts val="600"/>
      </a:spcBef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defTabSz="914400" rtl="0" eaLnBrk="1" latinLnBrk="0" hangingPunct="1">
      <a:lnSpc>
        <a:spcPct val="114000"/>
      </a:lnSpc>
      <a:spcBef>
        <a:spcPts val="600"/>
      </a:spcBef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defTabSz="914400" rtl="0" eaLnBrk="1" latinLnBrk="0" hangingPunct="1">
      <a:lnSpc>
        <a:spcPct val="114000"/>
      </a:lnSpc>
      <a:spcBef>
        <a:spcPts val="600"/>
      </a:spcBef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defTabSz="914400" rtl="0" eaLnBrk="1" latinLnBrk="0" hangingPunct="1">
      <a:lnSpc>
        <a:spcPct val="114000"/>
      </a:lnSpc>
      <a:spcBef>
        <a:spcPts val="600"/>
      </a:spcBef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246063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913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  <a:ea typeface="Calibri"/>
              <a:cs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2791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512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62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5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947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6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1786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 defTabSz="956737">
              <a:lnSpc>
                <a:spcPct val="100000"/>
              </a:lnSpc>
              <a:spcBef>
                <a:spcPts val="0"/>
              </a:spcBef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7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74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8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288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9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4156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u="sng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10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814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334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11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576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12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9767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13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4413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14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5768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15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0915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16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0517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tabLst>
                <a:tab pos="6218789" algn="r"/>
              </a:tabLst>
            </a:pPr>
            <a:endParaRPr lang="en-US" b="1" i="1" dirty="0">
              <a:latin typeface="+mn-lt"/>
              <a:ea typeface="Calibri"/>
              <a:cs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17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6955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18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6278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tabLst>
                <a:tab pos="6218789" algn="r"/>
              </a:tabLst>
            </a:pPr>
            <a:endParaRPr lang="en-US" b="1" i="1" dirty="0">
              <a:latin typeface="+mn-lt"/>
              <a:ea typeface="Calibri"/>
              <a:cs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19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3259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20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0902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tabLst>
                <a:tab pos="6218789" algn="r"/>
              </a:tabLst>
            </a:pPr>
            <a:endParaRPr lang="en-US" b="1" i="1" dirty="0">
              <a:latin typeface="+mn-lt"/>
              <a:ea typeface="Calibri"/>
              <a:cs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21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3755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 defTabSz="957419">
              <a:lnSpc>
                <a:spcPct val="100000"/>
              </a:lnSpc>
              <a:spcBef>
                <a:spcPts val="0"/>
              </a:spcBef>
              <a:defRPr/>
            </a:pPr>
            <a:endParaRPr lang="en-US" altLang="en-US" i="0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22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31039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200" kern="1200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23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034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200" b="1" i="1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24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8076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25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0123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altLang="en-US" b="1" i="1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26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8295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27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1139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28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5446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defRPr/>
            </a:pPr>
            <a:endParaRPr lang="en-US" dirty="0">
              <a:latin typeface="+mn-lt"/>
              <a:ea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29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07283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30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41502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31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9656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2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32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34238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33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76504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34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3907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35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8345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200" b="1" i="1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36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5901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37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2637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38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463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tabLst>
                <a:tab pos="6218789" algn="r"/>
              </a:tabLst>
            </a:pPr>
            <a:endParaRPr lang="en-US" dirty="0">
              <a:latin typeface="+mn-lt"/>
              <a:ea typeface="Calibri"/>
              <a:cs typeface="Times New Roman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39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043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40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0328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0" i="0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41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37446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42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75190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008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43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26279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477000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200" b="1" i="1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44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35727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570474" cy="6044034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>
              <a:latin typeface="+mn-lt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45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49227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11350" y="198438"/>
            <a:ext cx="3425825" cy="25701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57200" y="3116455"/>
            <a:ext cx="6570474" cy="604403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en-US"/>
              <a:t>Revised:</a:t>
            </a:r>
          </a:p>
          <a:p>
            <a:r>
              <a:rPr lang="en-US"/>
              <a:t>02/2018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Roadside Impaired Driving Enforcement</a:t>
            </a:r>
          </a:p>
          <a:p>
            <a:r>
              <a:rPr lang="en-US"/>
              <a:t>Standardized Field Sobriety Testing Review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Session 2</a:t>
            </a:r>
          </a:p>
          <a:p>
            <a:r>
              <a:rPr lang="en-US"/>
              <a:t>Page </a:t>
            </a:r>
            <a:fld id="{BC83BB2A-1821-49CB-96A1-2EE42A7DF033}" type="slidenum">
              <a:rPr lang="en-US" smtClean="0"/>
              <a:pPr/>
              <a:t>46</a:t>
            </a:fld>
            <a:r>
              <a:rPr lang="en-US"/>
              <a:t> of 54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277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79788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640080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5920"/>
            <a:ext cx="8229600" cy="4297680"/>
          </a:xfrm>
        </p:spPr>
        <p:txBody>
          <a:bodyPr/>
          <a:lstStyle>
            <a:lvl1pPr>
              <a:defRPr sz="26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71500" indent="-339725">
              <a:buFont typeface="Arial" pitchFamily="34" charset="0"/>
              <a:buChar char="•"/>
              <a:defRPr sz="2600"/>
            </a:lvl2pPr>
            <a:lvl3pPr>
              <a:defRPr sz="2600"/>
            </a:lvl3pPr>
            <a:lvl4pPr marL="1146175" indent="-342900">
              <a:buFont typeface="Wingdings" panose="05000000000000000000" pitchFamily="2" charset="2"/>
              <a:buChar char="ü"/>
              <a:defRPr sz="2600"/>
            </a:lvl4pPr>
            <a:lvl5pPr>
              <a:defRPr sz="2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21">
            <a:extLst>
              <a:ext uri="{FF2B5EF4-FFF2-40B4-BE49-F238E27FC236}">
                <a16:creationId xmlns:a16="http://schemas.microsoft.com/office/drawing/2014/main" id="{EFFE9FEA-2AB2-421C-9E5E-ACECC8E1A50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6835775" y="64928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2-</a:t>
            </a:r>
            <a:fld id="{CD278D98-41F7-4C0D-8213-C3B403C9C9AD}" type="slidenum">
              <a:rPr lang="en-US" smtClean="0"/>
              <a:pPr>
                <a:defRPr/>
              </a:pPr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0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 marL="457200" indent="-342900">
              <a:buFont typeface="Arial" pitchFamily="34" charset="0"/>
              <a:buChar char="•"/>
              <a:defRPr sz="2000"/>
            </a:lvl2pPr>
            <a:lvl3pPr>
              <a:defRPr sz="1800"/>
            </a:lvl3pPr>
            <a:lvl4pPr marL="1089025" indent="-285750">
              <a:buFont typeface="Arial" pitchFamily="34" charset="0"/>
              <a:buChar char="•"/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 marL="457200" indent="-342900">
              <a:buFont typeface="Arial" pitchFamily="34" charset="0"/>
              <a:buChar char="•"/>
              <a:defRPr sz="2000"/>
            </a:lvl2pPr>
            <a:lvl3pPr>
              <a:defRPr sz="1800"/>
            </a:lvl3pPr>
            <a:lvl4pPr marL="1089025" indent="-285750">
              <a:buFont typeface="Arial" pitchFamily="34" charset="0"/>
              <a:buChar char="•"/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Slide Number Placeholder 21">
            <a:extLst>
              <a:ext uri="{FF2B5EF4-FFF2-40B4-BE49-F238E27FC236}">
                <a16:creationId xmlns:a16="http://schemas.microsoft.com/office/drawing/2014/main" id="{42FFE317-2674-4DE4-896F-245DCEC79AA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6835775" y="64928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2-</a:t>
            </a:r>
            <a:fld id="{CD278D98-41F7-4C0D-8213-C3B403C9C9AD}" type="slidenum">
              <a:rPr lang="en-US" smtClean="0"/>
              <a:pPr>
                <a:defRPr/>
              </a:pPr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49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64008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21">
            <a:extLst>
              <a:ext uri="{FF2B5EF4-FFF2-40B4-BE49-F238E27FC236}">
                <a16:creationId xmlns:a16="http://schemas.microsoft.com/office/drawing/2014/main" id="{A74EF990-06D6-4CA9-85FA-ADF8123B62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6835775" y="64928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2-</a:t>
            </a:r>
            <a:fld id="{CD278D98-41F7-4C0D-8213-C3B403C9C9AD}" type="slidenum">
              <a:rPr lang="en-US" smtClean="0"/>
              <a:pPr>
                <a:defRPr/>
              </a:pPr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979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5C6F807-3002-4B78-B044-7F15C5AC82E0}"/>
              </a:ext>
            </a:extLst>
          </p:cNvPr>
          <p:cNvSpPr/>
          <p:nvPr userDrawn="1"/>
        </p:nvSpPr>
        <p:spPr>
          <a:xfrm>
            <a:off x="0" y="6492875"/>
            <a:ext cx="9144000" cy="365760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EB1D7B-CCE0-4651-80FD-858B3569386B}"/>
              </a:ext>
            </a:extLst>
          </p:cNvPr>
          <p:cNvSpPr/>
          <p:nvPr userDrawn="1"/>
        </p:nvSpPr>
        <p:spPr>
          <a:xfrm>
            <a:off x="0" y="-11430"/>
            <a:ext cx="9144000" cy="365760"/>
          </a:xfrm>
          <a:prstGeom prst="rect">
            <a:avLst/>
          </a:prstGeom>
          <a:solidFill>
            <a:schemeClr val="tx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2CA821A-4C2A-4425-8FED-F90F9ABD6F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47248" y="30480"/>
            <a:ext cx="222126" cy="274320"/>
          </a:xfrm>
          <a:prstGeom prst="rect">
            <a:avLst/>
          </a:prstGeom>
        </p:spPr>
      </p:pic>
      <p:sp>
        <p:nvSpPr>
          <p:cNvPr id="1029" name="Rectangle 3"/>
          <p:cNvSpPr>
            <a:spLocks noGrp="1" noChangeArrowheads="1"/>
          </p:cNvSpPr>
          <p:nvPr userDrawn="1">
            <p:ph type="title"/>
          </p:nvPr>
        </p:nvSpPr>
        <p:spPr bwMode="auto">
          <a:xfrm>
            <a:off x="457200" y="548640"/>
            <a:ext cx="8229600" cy="64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Title </a:t>
            </a:r>
          </a:p>
        </p:txBody>
      </p:sp>
      <p:sp>
        <p:nvSpPr>
          <p:cNvPr id="1031" name="Rectangle 6"/>
          <p:cNvSpPr>
            <a:spLocks noGrp="1" noChangeArrowheads="1"/>
          </p:cNvSpPr>
          <p:nvPr userDrawn="1">
            <p:ph type="body" idx="1"/>
          </p:nvPr>
        </p:nvSpPr>
        <p:spPr bwMode="auto">
          <a:xfrm>
            <a:off x="457200" y="1645919"/>
            <a:ext cx="8229600" cy="429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First Level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</p:txBody>
      </p:sp>
      <p:sp>
        <p:nvSpPr>
          <p:cNvPr id="1033" name="Text Box 37"/>
          <p:cNvSpPr txBox="1">
            <a:spLocks noChangeArrowheads="1"/>
          </p:cNvSpPr>
          <p:nvPr userDrawn="1"/>
        </p:nvSpPr>
        <p:spPr bwMode="auto">
          <a:xfrm>
            <a:off x="63500" y="13571"/>
            <a:ext cx="6740645" cy="307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1400" b="0" spc="300" dirty="0">
                <a:solidFill>
                  <a:srgbClr val="F2F2F2"/>
                </a:solidFill>
                <a:latin typeface="Arial Narrow" panose="020B0606020202030204" pitchFamily="34" charset="0"/>
              </a:rPr>
              <a:t>Session 2 - Standardized Field Sobriety Testing Review </a:t>
            </a:r>
          </a:p>
        </p:txBody>
      </p:sp>
      <p:sp>
        <p:nvSpPr>
          <p:cNvPr id="13" name="Text Box 4">
            <a:extLst>
              <a:ext uri="{FF2B5EF4-FFF2-40B4-BE49-F238E27FC236}">
                <a16:creationId xmlns:a16="http://schemas.microsoft.com/office/drawing/2014/main" id="{08667DCC-114A-4004-9603-6D92D851BAD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500" y="6508750"/>
            <a:ext cx="52324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ARIDE</a:t>
            </a:r>
            <a:endParaRPr lang="en-US" sz="14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4988134A-1C57-4C84-9270-6D4C7C0206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835775" y="6492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spc="300">
                <a:solidFill>
                  <a:srgbClr val="FFFFFF"/>
                </a:solidFill>
                <a:latin typeface="Arial Narrow" panose="020B0606020202030204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/>
              <a:t>2-</a:t>
            </a:r>
            <a:fld id="{F9FD7121-6344-493B-BB7B-CFD9AD1ECE1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167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9" r:id="rId4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 b="1" i="0" u="none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0056AC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1200" b="1">
          <a:solidFill>
            <a:srgbClr val="003D7D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ts val="600"/>
        </a:spcAft>
        <a:defRPr sz="2600" b="0">
          <a:solidFill>
            <a:srgbClr val="000000"/>
          </a:solidFill>
          <a:latin typeface="+mj-lt"/>
          <a:ea typeface="+mn-ea"/>
          <a:cs typeface="+mn-cs"/>
        </a:defRPr>
      </a:lvl1pPr>
      <a:lvl2pPr marL="457200" indent="-228600" algn="l" rtl="0" eaLnBrk="0" fontAlgn="base" hangingPunct="0">
        <a:spcBef>
          <a:spcPct val="0"/>
        </a:spcBef>
        <a:spcAft>
          <a:spcPts val="600"/>
        </a:spcAft>
        <a:buFont typeface="Arial" panose="020B0604020202020204" pitchFamily="34" charset="0"/>
        <a:buChar char="•"/>
        <a:defRPr sz="2600" b="0">
          <a:solidFill>
            <a:srgbClr val="000000"/>
          </a:solidFill>
          <a:latin typeface="+mj-lt"/>
        </a:defRPr>
      </a:lvl2pPr>
      <a:lvl3pPr marL="685800" indent="-231775" algn="l" rtl="0" eaLnBrk="0" fontAlgn="base" hangingPunct="0">
        <a:spcBef>
          <a:spcPct val="0"/>
        </a:spcBef>
        <a:spcAft>
          <a:spcPts val="600"/>
        </a:spcAft>
        <a:buFont typeface="Trebuchet MS" pitchFamily="34" charset="0"/>
        <a:buChar char="―"/>
        <a:defRPr sz="2600" b="0">
          <a:solidFill>
            <a:srgbClr val="000000"/>
          </a:solidFill>
          <a:latin typeface="+mj-lt"/>
        </a:defRPr>
      </a:lvl3pPr>
      <a:lvl4pPr marL="1028700" indent="-342900" algn="l" rtl="0" eaLnBrk="0" fontAlgn="base" hangingPunct="0">
        <a:spcBef>
          <a:spcPct val="0"/>
        </a:spcBef>
        <a:spcAft>
          <a:spcPts val="600"/>
        </a:spcAft>
        <a:buFont typeface="Wingdings" panose="05000000000000000000" pitchFamily="2" charset="2"/>
        <a:buChar char="ü"/>
        <a:defRPr sz="2600" b="0">
          <a:solidFill>
            <a:srgbClr val="000000"/>
          </a:solidFill>
          <a:latin typeface="+mj-lt"/>
        </a:defRPr>
      </a:lvl4pPr>
      <a:lvl5pPr marL="1257300" indent="-230188" algn="l" rtl="0" eaLnBrk="0" fontAlgn="base" hangingPunct="0">
        <a:spcBef>
          <a:spcPct val="0"/>
        </a:spcBef>
        <a:spcAft>
          <a:spcPts val="600"/>
        </a:spcAft>
        <a:buFont typeface="Trebuchet MS" pitchFamily="34" charset="0"/>
        <a:buChar char="―"/>
        <a:defRPr sz="2600" b="0">
          <a:solidFill>
            <a:srgbClr val="000000"/>
          </a:solidFill>
          <a:latin typeface="+mj-lt"/>
        </a:defRPr>
      </a:lvl5pPr>
      <a:lvl6pPr marL="18351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6pPr>
      <a:lvl7pPr marL="22923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7pPr>
      <a:lvl8pPr marL="27495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8pPr>
      <a:lvl9pPr marL="3206750" indent="-230188" algn="l" rtl="0" fontAlgn="base">
        <a:spcBef>
          <a:spcPct val="0"/>
        </a:spcBef>
        <a:spcAft>
          <a:spcPct val="0"/>
        </a:spcAft>
        <a:buChar char="•"/>
        <a:defRPr>
          <a:solidFill>
            <a:srgbClr val="003366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4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Relationship Id="rId5" Type="http://schemas.openxmlformats.org/officeDocument/2006/relationships/hyperlink" Target="http://pngimg.com/download/5641" TargetMode="Externa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8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20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Relationship Id="rId5" Type="http://schemas.openxmlformats.org/officeDocument/2006/relationships/hyperlink" Target="https://pxhere.com/en/photo/1418644" TargetMode="Externa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22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Relationship Id="rId4" Type="http://schemas.openxmlformats.org/officeDocument/2006/relationships/image" Target="../media/image1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6.xm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2" Type="http://schemas.microsoft.com/office/2007/relationships/media" Target="../media/media4.mp4"/><Relationship Id="rId1" Type="http://schemas.openxmlformats.org/officeDocument/2006/relationships/tags" Target="../tags/tag27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26.xml"/><Relationship Id="rId4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30.xml"/><Relationship Id="rId6" Type="http://schemas.openxmlformats.org/officeDocument/2006/relationships/image" Target="../media/image24.png"/><Relationship Id="rId5" Type="http://schemas.openxmlformats.org/officeDocument/2006/relationships/notesSlide" Target="../notesSlides/notesSlide29.xml"/><Relationship Id="rId4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1.xml"/><Relationship Id="rId4" Type="http://schemas.openxmlformats.org/officeDocument/2006/relationships/image" Target="../media/image25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2.xml"/><Relationship Id="rId4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3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4.xml"/><Relationship Id="rId4" Type="http://schemas.openxmlformats.org/officeDocument/2006/relationships/image" Target="../media/image25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6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7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8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25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39.xml"/><Relationship Id="rId6" Type="http://schemas.openxmlformats.org/officeDocument/2006/relationships/image" Target="../media/image33.png"/><Relationship Id="rId5" Type="http://schemas.openxmlformats.org/officeDocument/2006/relationships/notesSlide" Target="../notesSlides/notesSlide38.xml"/><Relationship Id="rId4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0.xml"/><Relationship Id="rId4" Type="http://schemas.openxmlformats.org/officeDocument/2006/relationships/image" Target="../media/image3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1.xml"/><Relationship Id="rId4" Type="http://schemas.openxmlformats.org/officeDocument/2006/relationships/image" Target="../media/image35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2.xml"/><Relationship Id="rId4" Type="http://schemas.openxmlformats.org/officeDocument/2006/relationships/image" Target="../media/image36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3.xml"/><Relationship Id="rId5" Type="http://schemas.openxmlformats.org/officeDocument/2006/relationships/image" Target="../media/image37.svg"/><Relationship Id="rId4" Type="http://schemas.openxmlformats.org/officeDocument/2006/relationships/image" Target="../media/image2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4.xml"/><Relationship Id="rId5" Type="http://schemas.openxmlformats.org/officeDocument/2006/relationships/image" Target="../media/image22.svg"/><Relationship Id="rId4" Type="http://schemas.openxmlformats.org/officeDocument/2006/relationships/image" Target="../media/image2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5.xml"/><Relationship Id="rId4" Type="http://schemas.openxmlformats.org/officeDocument/2006/relationships/image" Target="../media/image38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46.xml"/><Relationship Id="rId6" Type="http://schemas.openxmlformats.org/officeDocument/2006/relationships/image" Target="../media/image39.png"/><Relationship Id="rId5" Type="http://schemas.openxmlformats.org/officeDocument/2006/relationships/notesSlide" Target="../notesSlides/notesSlide45.xml"/><Relationship Id="rId4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2794000" y="1463040"/>
            <a:ext cx="35560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0" fontAlgn="base" hangingPunct="0">
              <a:spcBef>
                <a:spcPct val="0"/>
              </a:spcBef>
              <a:spcAft>
                <a:spcPct val="0"/>
              </a:spcAft>
              <a:defRPr sz="40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eaLnBrk="0" fontAlgn="base" hangingPunct="0">
              <a:spcBef>
                <a:spcPct val="0"/>
              </a:spcBef>
              <a:spcAft>
                <a:spcPct val="0"/>
              </a:spcAft>
              <a:defRPr sz="4000" b="1">
                <a:solidFill>
                  <a:srgbClr val="0056AC"/>
                </a:solidFill>
                <a:latin typeface="Arial" charset="0"/>
              </a:defRPr>
            </a:lvl2pPr>
            <a:lvl3pPr algn="ctr" eaLnBrk="0" fontAlgn="base" hangingPunct="0">
              <a:spcBef>
                <a:spcPct val="0"/>
              </a:spcBef>
              <a:spcAft>
                <a:spcPct val="0"/>
              </a:spcAft>
              <a:defRPr sz="4000" b="1">
                <a:solidFill>
                  <a:srgbClr val="0056AC"/>
                </a:solidFill>
                <a:latin typeface="Arial" charset="0"/>
              </a:defRPr>
            </a:lvl3pPr>
            <a:lvl4pPr algn="ctr" eaLnBrk="0" fontAlgn="base" hangingPunct="0">
              <a:spcBef>
                <a:spcPct val="0"/>
              </a:spcBef>
              <a:spcAft>
                <a:spcPct val="0"/>
              </a:spcAft>
              <a:defRPr sz="4000" b="1">
                <a:solidFill>
                  <a:srgbClr val="0056AC"/>
                </a:solidFill>
                <a:latin typeface="Arial" charset="0"/>
              </a:defRPr>
            </a:lvl4pPr>
            <a:lvl5pPr algn="ctr" eaLnBrk="0" fontAlgn="base" hangingPunct="0">
              <a:spcBef>
                <a:spcPct val="0"/>
              </a:spcBef>
              <a:spcAft>
                <a:spcPct val="0"/>
              </a:spcAft>
              <a:defRPr sz="4000" b="1">
                <a:solidFill>
                  <a:srgbClr val="0056AC"/>
                </a:solidFill>
                <a:latin typeface="Arial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1200" b="1">
                <a:solidFill>
                  <a:srgbClr val="003D7D"/>
                </a:solidFill>
                <a:latin typeface="Arial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1200" b="1">
                <a:solidFill>
                  <a:srgbClr val="003D7D"/>
                </a:solidFill>
                <a:latin typeface="Arial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1200" b="1">
                <a:solidFill>
                  <a:srgbClr val="003D7D"/>
                </a:solidFill>
                <a:latin typeface="Arial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1200" b="1">
                <a:solidFill>
                  <a:srgbClr val="003D7D"/>
                </a:solidFill>
                <a:latin typeface="Arial" charset="0"/>
              </a:defRPr>
            </a:lvl9pPr>
          </a:lstStyle>
          <a:p>
            <a:r>
              <a:rPr lang="en-US" altLang="en-US" dirty="0"/>
              <a:t>Session 2</a:t>
            </a:r>
          </a:p>
        </p:txBody>
      </p:sp>
      <p:sp>
        <p:nvSpPr>
          <p:cNvPr id="5" name="Subtitle 2"/>
          <p:cNvSpPr txBox="1">
            <a:spLocks/>
          </p:cNvSpPr>
          <p:nvPr/>
        </p:nvSpPr>
        <p:spPr bwMode="auto">
          <a:xfrm>
            <a:off x="735138" y="2743200"/>
            <a:ext cx="7673724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 dirty="0">
                <a:solidFill>
                  <a:srgbClr val="000000"/>
                </a:solidFill>
                <a:latin typeface="Arial"/>
              </a:rPr>
              <a:t>Standardized Field Sobriety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 dirty="0">
                <a:solidFill>
                  <a:srgbClr val="000000"/>
                </a:solidFill>
                <a:latin typeface="Arial"/>
              </a:rPr>
              <a:t>Testing (SFST) Review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179" y="5435934"/>
            <a:ext cx="1109027" cy="1066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683" y="5660044"/>
            <a:ext cx="1136643" cy="7592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2809" y="5844671"/>
            <a:ext cx="1658382" cy="390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1838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"/>
          <p:cNvSpPr txBox="1">
            <a:spLocks/>
          </p:cNvSpPr>
          <p:nvPr/>
        </p:nvSpPr>
        <p:spPr>
          <a:xfrm>
            <a:off x="412189" y="1524000"/>
            <a:ext cx="8557186" cy="496887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3366"/>
                </a:solidFill>
                <a:latin typeface="+mj-lt"/>
                <a:ea typeface="+mn-ea"/>
                <a:cs typeface="+mn-cs"/>
              </a:defRPr>
            </a:lvl1pPr>
            <a:lvl2pPr marL="287338" indent="-173038" algn="l" rtl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  <a:defRPr sz="2800" b="1">
                <a:solidFill>
                  <a:srgbClr val="003366"/>
                </a:solidFill>
                <a:latin typeface="+mj-lt"/>
              </a:defRPr>
            </a:lvl2pPr>
            <a:lvl3pPr marL="627063" indent="-17303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2400">
                <a:solidFill>
                  <a:srgbClr val="003366"/>
                </a:solidFill>
                <a:latin typeface="+mj-lt"/>
              </a:defRPr>
            </a:lvl3pPr>
            <a:lvl4pPr marL="1031875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 sz="2000">
                <a:solidFill>
                  <a:srgbClr val="003366"/>
                </a:solidFill>
                <a:latin typeface="+mj-lt"/>
              </a:defRPr>
            </a:lvl4pPr>
            <a:lvl5pPr marL="1377950" indent="-23018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2000">
                <a:solidFill>
                  <a:srgbClr val="003366"/>
                </a:solidFill>
                <a:latin typeface="+mj-lt"/>
              </a:defRPr>
            </a:lvl5pPr>
            <a:lvl6pPr marL="18351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6pPr>
            <a:lvl7pPr marL="22923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7pPr>
            <a:lvl8pPr marL="27495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8pPr>
            <a:lvl9pPr marL="32067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9pPr>
          </a:lstStyle>
          <a:p>
            <a:pPr marL="282575" lvl="0" indent="-282575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0" dirty="0">
                <a:solidFill>
                  <a:srgbClr val="000000"/>
                </a:solidFill>
              </a:rPr>
              <a:t>Understand results of selected SFST validation studies</a:t>
            </a:r>
          </a:p>
          <a:p>
            <a:pPr marL="282575" lvl="0" indent="-282575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0" dirty="0">
                <a:solidFill>
                  <a:srgbClr val="000000"/>
                </a:solidFill>
              </a:rPr>
              <a:t>Define and describe SFSTs</a:t>
            </a:r>
          </a:p>
          <a:p>
            <a:pPr marL="282575" lvl="0" indent="-282575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0" dirty="0">
                <a:solidFill>
                  <a:srgbClr val="000000"/>
                </a:solidFill>
              </a:rPr>
              <a:t>Define nystagmus and distinguish between different types</a:t>
            </a:r>
          </a:p>
          <a:p>
            <a:pPr marL="282575" lvl="0" indent="-282575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0" dirty="0">
                <a:solidFill>
                  <a:srgbClr val="000000"/>
                </a:solidFill>
              </a:rPr>
              <a:t>Describe and properly administer the three SFSTs</a:t>
            </a:r>
          </a:p>
          <a:p>
            <a:pPr marL="282575" lvl="0" indent="-282575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0" dirty="0">
                <a:solidFill>
                  <a:srgbClr val="000000"/>
                </a:solidFill>
              </a:rPr>
              <a:t>Recognize, document, and articulate indicators and clues of the three SFSTs</a:t>
            </a:r>
          </a:p>
          <a:p>
            <a:pPr marL="282575" lvl="0" indent="-282575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0" dirty="0">
                <a:solidFill>
                  <a:srgbClr val="000000"/>
                </a:solidFill>
              </a:rPr>
              <a:t>Identify limitations of the three SFSTs</a:t>
            </a:r>
          </a:p>
        </p:txBody>
      </p:sp>
      <p:sp>
        <p:nvSpPr>
          <p:cNvPr id="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Objectives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7A0F8D-67F9-455F-9A59-7F8A4C3318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2810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822960"/>
          </a:xfrm>
        </p:spPr>
        <p:txBody>
          <a:bodyPr/>
          <a:lstStyle/>
          <a:p>
            <a:r>
              <a:rPr lang="en-US" altLang="en-US" dirty="0"/>
              <a:t>Overview of </a:t>
            </a:r>
            <a:br>
              <a:rPr lang="en-US" altLang="en-US" dirty="0"/>
            </a:br>
            <a:r>
              <a:rPr lang="en-US" altLang="en-US" dirty="0"/>
              <a:t>Original SFST Validation Studies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038600"/>
          </a:xfrm>
        </p:spPr>
        <p:txBody>
          <a:bodyPr/>
          <a:lstStyle/>
          <a:p>
            <a:pPr lvl="1"/>
            <a:r>
              <a:rPr lang="en-US" dirty="0"/>
              <a:t>California 1977 (Lab)</a:t>
            </a:r>
          </a:p>
          <a:p>
            <a:pPr lvl="1"/>
            <a:r>
              <a:rPr lang="en-US" dirty="0"/>
              <a:t>California 1981 (Lab and Field)</a:t>
            </a:r>
          </a:p>
          <a:p>
            <a:pPr lvl="1"/>
            <a:r>
              <a:rPr lang="en-US" dirty="0"/>
              <a:t>District of Columbia, Maryland, North Carolina, Virginia 1983 (Field)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33E104-848D-4A3B-8B2C-2B21ABC075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860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Original SCRI SFST Reliability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2362200"/>
            <a:ext cx="8229600" cy="358140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HGN 77%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WAT 68%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OLS 65%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230ED-5CDC-4C47-8DBB-E6C467CD866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1551627"/>
            <a:ext cx="3124200" cy="208686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9920" y="2232145"/>
            <a:ext cx="1877344" cy="28127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3810000"/>
            <a:ext cx="2100577" cy="232299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4439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SFST Field Validation Studies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F858C4-01B1-4E5D-9533-FF00D4A38B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Picture 7" descr="File:Blank US &lt;strong&gt;map&lt;/strong&gt; borders labels.svg - Wikimedia Commons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49" y="1156687"/>
            <a:ext cx="7749252" cy="5164148"/>
          </a:xfrm>
          <a:prstGeom prst="rect">
            <a:avLst/>
          </a:prstGeom>
        </p:spPr>
      </p:pic>
      <p:sp>
        <p:nvSpPr>
          <p:cNvPr id="9" name="5-Point Star 8"/>
          <p:cNvSpPr/>
          <p:nvPr/>
        </p:nvSpPr>
        <p:spPr>
          <a:xfrm>
            <a:off x="3276600" y="3066196"/>
            <a:ext cx="304800" cy="340658"/>
          </a:xfrm>
          <a:prstGeom prst="star5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5-Point Star 9"/>
          <p:cNvSpPr/>
          <p:nvPr/>
        </p:nvSpPr>
        <p:spPr>
          <a:xfrm>
            <a:off x="1371600" y="3810000"/>
            <a:ext cx="304800" cy="340658"/>
          </a:xfrm>
          <a:prstGeom prst="star5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5-Point Star 10"/>
          <p:cNvSpPr/>
          <p:nvPr/>
        </p:nvSpPr>
        <p:spPr>
          <a:xfrm>
            <a:off x="6835775" y="5181600"/>
            <a:ext cx="304800" cy="340658"/>
          </a:xfrm>
          <a:prstGeom prst="star5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9387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Difference in Results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Aft>
                <a:spcPts val="1200"/>
              </a:spcAft>
            </a:pPr>
            <a:r>
              <a:rPr lang="en-US" dirty="0"/>
              <a:t>Conducted in field with officers experienced in DWI detection and SFSTs</a:t>
            </a:r>
          </a:p>
          <a:p>
            <a:pPr lvl="1">
              <a:spcAft>
                <a:spcPts val="1200"/>
              </a:spcAft>
            </a:pPr>
            <a:r>
              <a:rPr lang="en-US" dirty="0"/>
              <a:t>Colorado – 86%</a:t>
            </a:r>
          </a:p>
          <a:p>
            <a:pPr lvl="1">
              <a:spcAft>
                <a:spcPts val="1200"/>
              </a:spcAft>
            </a:pPr>
            <a:r>
              <a:rPr lang="en-US" dirty="0"/>
              <a:t>Florida – 95% at 0.08% BAC</a:t>
            </a:r>
          </a:p>
          <a:p>
            <a:pPr lvl="1">
              <a:spcAft>
                <a:spcPts val="1200"/>
              </a:spcAft>
            </a:pPr>
            <a:r>
              <a:rPr lang="en-US" dirty="0"/>
              <a:t>San Diego – 91% at 0.08% BAC</a:t>
            </a:r>
          </a:p>
          <a:p>
            <a:pPr marL="914400" lvl="2" indent="-344488">
              <a:spcAft>
                <a:spcPts val="1200"/>
              </a:spcAft>
            </a:pPr>
            <a:r>
              <a:rPr lang="en-US" dirty="0"/>
              <a:t>HGN “most reliable” field sobriety test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43D697-FBA5-4B0D-B61B-A1EE693C9EB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6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0692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39"/>
            <a:ext cx="8229600" cy="1065847"/>
          </a:xfrm>
        </p:spPr>
        <p:txBody>
          <a:bodyPr/>
          <a:lstStyle/>
          <a:p>
            <a:r>
              <a:rPr lang="en-US" dirty="0"/>
              <a:t>“Correct” and “Incorrect” </a:t>
            </a:r>
            <a:br>
              <a:rPr lang="en-US" dirty="0"/>
            </a:br>
            <a:r>
              <a:rPr lang="en-US" dirty="0"/>
              <a:t>Arrest Decisions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551" y="1905000"/>
            <a:ext cx="6442897" cy="4297362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4E1A7-8049-426F-9A3B-AC37B5A429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7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0359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Validation Study Exercise</a:t>
            </a:r>
          </a:p>
        </p:txBody>
      </p:sp>
      <p:pic>
        <p:nvPicPr>
          <p:cNvPr id="6" name="Content Placeholder 5" descr="officer testifyin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45920" y="1980666"/>
            <a:ext cx="5852160" cy="3628505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823777-A2CC-41D1-97ED-6DDC382055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8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989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dirty="0"/>
              <a:t>Nystagmus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/>
              <a:t>Nystagmus is defined as the involuntary jerking of the eyes.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2741AD-846F-4FFC-827E-C93D07B9560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9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41633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Categories of Nystagmus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Vestibular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Neural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Pathological Disorders and Diseases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11A87A-9E13-414C-AA46-D928142F31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10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9536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Gaze Nystagmus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Resting Nystagmus – Occurs as eyes gaze straight ahead </a:t>
            </a:r>
          </a:p>
          <a:p>
            <a:pPr lvl="1"/>
            <a:r>
              <a:rPr lang="en-US" dirty="0"/>
              <a:t>HGN</a:t>
            </a:r>
          </a:p>
          <a:p>
            <a:pPr lvl="1"/>
            <a:r>
              <a:rPr lang="en-US" dirty="0"/>
              <a:t>VGN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959138D-BB48-4F78-835E-B8F9613433F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11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7416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Horizontal Gaze Nystagmus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33FA17-662C-4E27-80FB-B3038E3CD19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 descr="P1010051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1752600"/>
            <a:ext cx="5591175" cy="4194175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92944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Administrative Procedures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type="subTitle" idx="1"/>
          </p:nvPr>
        </p:nvSpPr>
        <p:spPr>
          <a:xfrm>
            <a:off x="1371600" y="2917825"/>
            <a:ext cx="6400800" cy="1752600"/>
          </a:xfrm>
        </p:spPr>
        <p:txBody>
          <a:bodyPr/>
          <a:lstStyle/>
          <a:p>
            <a:pPr marL="0" indent="0" algn="ctr" eaLnBrk="1" hangingPunct="1">
              <a:spcBef>
                <a:spcPts val="1200"/>
              </a:spcBef>
              <a:defRPr/>
            </a:pPr>
            <a:r>
              <a:rPr lang="en-US" dirty="0"/>
              <a:t>Remember to ask questions about the subject’s eye and general health conditions prior to administering the HGN test.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4AD64-AF06-43F9-9506-2A4406311C5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13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11" name="Graphic 10" descr="Warning">
            <a:extLst>
              <a:ext uri="{FF2B5EF4-FFF2-40B4-BE49-F238E27FC236}">
                <a16:creationId xmlns:a16="http://schemas.microsoft.com/office/drawing/2014/main" id="{A9684AB2-E2C1-4DFE-A023-71056F9F12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14800" y="4498975"/>
            <a:ext cx="914400" cy="914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1291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Administrative Procedures</a:t>
            </a: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7904C8F5-8A3E-48C6-B6E6-F8B81DC9ED6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Check for eyeglasses</a:t>
            </a:r>
          </a:p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Verbal instructions</a:t>
            </a:r>
          </a:p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Position stimulus (12-15 inches and slightly above eye level) </a:t>
            </a:r>
          </a:p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Check for Equal Pupil Size and Resting Nystagmus</a:t>
            </a:r>
          </a:p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Check for Equal Tracking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86AE6F-6C6A-4702-AD37-1B8C550069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14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8005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Administrative Procedures</a:t>
            </a: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C3EE92CA-D3A5-4C64-B705-EC72A61551F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spcAft>
                <a:spcPts val="1200"/>
              </a:spcAft>
              <a:buFont typeface="+mj-lt"/>
              <a:buAutoNum type="arabicPeriod" startAt="6"/>
            </a:pPr>
            <a:r>
              <a:rPr lang="en-US" altLang="en-US" dirty="0"/>
              <a:t>Lack of Smooth Pursuit</a:t>
            </a:r>
          </a:p>
          <a:p>
            <a:pPr marL="514350" indent="-514350">
              <a:spcAft>
                <a:spcPts val="1200"/>
              </a:spcAft>
              <a:buFont typeface="+mj-lt"/>
              <a:buAutoNum type="arabicPeriod" startAt="6"/>
            </a:pPr>
            <a:r>
              <a:rPr lang="en-US" altLang="en-US" dirty="0"/>
              <a:t>Distinct and Sustained Nystagmus at Maximum Deviation</a:t>
            </a:r>
          </a:p>
          <a:p>
            <a:pPr marL="514350" indent="-514350">
              <a:spcAft>
                <a:spcPts val="1200"/>
              </a:spcAft>
              <a:buFont typeface="+mj-lt"/>
              <a:buAutoNum type="arabicPeriod" startAt="6"/>
            </a:pPr>
            <a:r>
              <a:rPr lang="en-US" altLang="en-US" dirty="0"/>
              <a:t>Onset of Nystagmus Prior to 45 Degrees</a:t>
            </a:r>
          </a:p>
          <a:p>
            <a:pPr marL="514350" indent="-514350">
              <a:spcAft>
                <a:spcPts val="1200"/>
              </a:spcAft>
              <a:buFont typeface="+mj-lt"/>
              <a:buAutoNum type="arabicPeriod" startAt="6"/>
            </a:pPr>
            <a:r>
              <a:rPr lang="en-US" altLang="en-US" dirty="0"/>
              <a:t>Total the clues </a:t>
            </a:r>
          </a:p>
          <a:p>
            <a:pPr marL="514350" indent="-514350">
              <a:spcAft>
                <a:spcPts val="1200"/>
              </a:spcAft>
              <a:buFont typeface="+mj-lt"/>
              <a:buAutoNum type="arabicPeriod" startAt="6"/>
            </a:pPr>
            <a:r>
              <a:rPr lang="en-US" altLang="en-US" dirty="0"/>
              <a:t>Check for Vertical Nystagmus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635F6A-99F9-4374-9556-78FCFF8BA6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15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600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699453"/>
            <a:ext cx="8229600" cy="1051560"/>
          </a:xfrm>
        </p:spPr>
        <p:txBody>
          <a:bodyPr/>
          <a:lstStyle/>
          <a:p>
            <a:r>
              <a:rPr lang="en-US" altLang="en-US" dirty="0"/>
              <a:t>Three Clues of Horizontal</a:t>
            </a:r>
            <a:br>
              <a:rPr lang="en-US" altLang="en-US" dirty="0"/>
            </a:br>
            <a:r>
              <a:rPr lang="en-US" altLang="en-US" dirty="0"/>
              <a:t>Gaze Nystagmus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2B0BBA-B3A1-4855-9370-621B7D558A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066798" y="5493147"/>
            <a:ext cx="7010400" cy="955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342900" indent="-342900" algn="ctr" fontAlgn="base">
              <a:spcBef>
                <a:spcPct val="0"/>
              </a:spcBef>
              <a:spcAft>
                <a:spcPct val="20000"/>
              </a:spcAft>
              <a:defRPr/>
            </a:pPr>
            <a:r>
              <a:rPr lang="en-US" sz="2600" b="1" kern="0" dirty="0">
                <a:solidFill>
                  <a:srgbClr val="000000"/>
                </a:solidFill>
                <a:latin typeface="Arial"/>
              </a:rPr>
              <a:t>Clue 1: </a:t>
            </a:r>
          </a:p>
          <a:p>
            <a:pPr marL="342900" indent="-342900" algn="ctr" fontAlgn="base">
              <a:spcBef>
                <a:spcPct val="0"/>
              </a:spcBef>
              <a:spcAft>
                <a:spcPct val="20000"/>
              </a:spcAft>
              <a:defRPr/>
            </a:pPr>
            <a:r>
              <a:rPr lang="en-US" sz="2600" b="1" kern="0" dirty="0">
                <a:solidFill>
                  <a:srgbClr val="000000"/>
                </a:solidFill>
                <a:latin typeface="Arial"/>
              </a:rPr>
              <a:t>Lack of Smooth Pursuit</a:t>
            </a:r>
          </a:p>
        </p:txBody>
      </p:sp>
      <p:pic>
        <p:nvPicPr>
          <p:cNvPr id="27" name="Picture 26" descr="A close up of a person wearing a black shirt&#10;&#10;Description automatically generated">
            <a:extLst>
              <a:ext uri="{FF2B5EF4-FFF2-40B4-BE49-F238E27FC236}">
                <a16:creationId xmlns:a16="http://schemas.microsoft.com/office/drawing/2014/main" id="{DD2A180A-439B-4AB0-8775-BC1AF0C7A74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1305876" y="1967658"/>
            <a:ext cx="6532245" cy="335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74461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Clue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F309E4-A145-40DC-9E64-C1C784EE944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2" name="HGN-LOSP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8800" y="1676400"/>
            <a:ext cx="5486400" cy="402272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726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2782" y="656987"/>
            <a:ext cx="8229600" cy="975360"/>
          </a:xfrm>
        </p:spPr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Three Clues of Horizontal</a:t>
            </a:r>
            <a:br>
              <a:rPr lang="en-US" altLang="en-US" dirty="0"/>
            </a:br>
            <a:r>
              <a:rPr lang="en-US" altLang="en-US" dirty="0"/>
              <a:t>Gaze Nystagmus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D01144-14B2-4077-B980-C5F11720AAA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5456237"/>
            <a:ext cx="9144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342900" indent="-342900" algn="ctr" fontAlgn="base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defRPr/>
            </a:pPr>
            <a:r>
              <a:rPr lang="en-US" sz="2600" b="1" kern="0" dirty="0">
                <a:solidFill>
                  <a:srgbClr val="000000"/>
                </a:solidFill>
                <a:latin typeface="Arial"/>
              </a:rPr>
              <a:t>Clue 2: </a:t>
            </a:r>
          </a:p>
          <a:p>
            <a:pPr marL="342900" indent="-342900" algn="ctr" fontAlgn="base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defRPr/>
            </a:pPr>
            <a:r>
              <a:rPr lang="en-US" sz="2400" b="1" kern="0" dirty="0">
                <a:solidFill>
                  <a:srgbClr val="000000"/>
                </a:solidFill>
                <a:latin typeface="Arial"/>
              </a:rPr>
              <a:t>Distinct and Sustained Nystagmus at Maximum Deviation</a:t>
            </a:r>
          </a:p>
          <a:p>
            <a:pPr marL="342900" indent="-342900" algn="ctr" fontAlgn="base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defRPr/>
            </a:pPr>
            <a:endParaRPr lang="en-US" sz="2600" b="1" u="sng" kern="0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90245E-8D61-426C-A2C0-9BD6CFB950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82901" y="2438400"/>
            <a:ext cx="5378197" cy="25606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129023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Clue 2</a:t>
            </a:r>
          </a:p>
        </p:txBody>
      </p:sp>
      <p:pic>
        <p:nvPicPr>
          <p:cNvPr id="4" name="HGN-DSNMD">
            <a:hlinkClick r:id="" action="ppaction://media"/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77579" y="1828800"/>
            <a:ext cx="5943600" cy="396240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9E315A-3276-4F18-B773-10FA5B0A3A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19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361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8640"/>
            <a:ext cx="8229600" cy="1171022"/>
          </a:xfrm>
        </p:spPr>
        <p:txBody>
          <a:bodyPr/>
          <a:lstStyle/>
          <a:p>
            <a:r>
              <a:rPr lang="en-US" altLang="en-US" dirty="0"/>
              <a:t>Three Clues of Horizontal</a:t>
            </a:r>
            <a:br>
              <a:rPr lang="en-US" altLang="en-US" dirty="0"/>
            </a:br>
            <a:r>
              <a:rPr lang="en-US" altLang="en-US" dirty="0"/>
              <a:t>Gaze Nystagmus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8D0494-2D52-4D10-B210-950E2391D8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3400" y="5489566"/>
            <a:ext cx="8077200" cy="907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3366"/>
                </a:solidFill>
                <a:latin typeface="+mj-lt"/>
                <a:ea typeface="+mn-ea"/>
                <a:cs typeface="+mn-cs"/>
              </a:defRPr>
            </a:lvl1pPr>
            <a:lvl2pPr marL="571500" indent="-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800" b="1">
                <a:solidFill>
                  <a:srgbClr val="003366"/>
                </a:solidFill>
                <a:latin typeface="+mj-lt"/>
              </a:defRPr>
            </a:lvl2pPr>
            <a:lvl3pPr marL="627063" indent="-17303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2400">
                <a:solidFill>
                  <a:srgbClr val="003366"/>
                </a:solidFill>
                <a:latin typeface="+mj-lt"/>
              </a:defRPr>
            </a:lvl3pPr>
            <a:lvl4pPr marL="1146175" indent="-3429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rgbClr val="003366"/>
                </a:solidFill>
                <a:latin typeface="+mj-lt"/>
              </a:defRPr>
            </a:lvl4pPr>
            <a:lvl5pPr marL="1377950" indent="-230188" algn="l" rtl="0" eaLnBrk="0" fontAlgn="base" hangingPunct="0">
              <a:spcBef>
                <a:spcPct val="0"/>
              </a:spcBef>
              <a:spcAft>
                <a:spcPct val="0"/>
              </a:spcAft>
              <a:buFont typeface="Trebuchet MS" pitchFamily="34" charset="0"/>
              <a:buChar char="―"/>
              <a:defRPr sz="2000">
                <a:solidFill>
                  <a:srgbClr val="003366"/>
                </a:solidFill>
                <a:latin typeface="+mj-lt"/>
              </a:defRPr>
            </a:lvl5pPr>
            <a:lvl6pPr marL="18351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6pPr>
            <a:lvl7pPr marL="22923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7pPr>
            <a:lvl8pPr marL="27495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8pPr>
            <a:lvl9pPr marL="3206750" indent="-230188" algn="l" rtl="0" fontAlgn="base">
              <a:spcBef>
                <a:spcPct val="0"/>
              </a:spcBef>
              <a:spcAft>
                <a:spcPct val="0"/>
              </a:spcAft>
              <a:buChar char="•"/>
              <a:defRPr>
                <a:solidFill>
                  <a:srgbClr val="003366"/>
                </a:solidFill>
                <a:latin typeface="+mn-lt"/>
              </a:defRPr>
            </a:lvl9pPr>
          </a:lstStyle>
          <a:p>
            <a:pPr algn="ctr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altLang="en-US" sz="2600" kern="0" dirty="0">
                <a:solidFill>
                  <a:srgbClr val="000000"/>
                </a:solidFill>
              </a:rPr>
              <a:t>Clue 3: </a:t>
            </a:r>
          </a:p>
          <a:p>
            <a:pPr algn="ctr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altLang="en-US" sz="2600" kern="0" dirty="0">
                <a:solidFill>
                  <a:srgbClr val="000000"/>
                </a:solidFill>
              </a:rPr>
              <a:t>Onset of Nystagmus Prior to 45 Degrees</a:t>
            </a:r>
          </a:p>
        </p:txBody>
      </p:sp>
      <p:pic>
        <p:nvPicPr>
          <p:cNvPr id="3" name="Picture 2" descr="A close up of a person wearing a hat&#10;&#10;Description automatically generated">
            <a:extLst>
              <a:ext uri="{FF2B5EF4-FFF2-40B4-BE49-F238E27FC236}">
                <a16:creationId xmlns:a16="http://schemas.microsoft.com/office/drawing/2014/main" id="{E188469A-8E07-4147-A4C1-B30EF64BE5B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1293709" y="1883511"/>
            <a:ext cx="6556582" cy="344220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7111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Clue 3</a:t>
            </a:r>
          </a:p>
        </p:txBody>
      </p:sp>
      <p:pic>
        <p:nvPicPr>
          <p:cNvPr id="4" name="Onset prior to 45_1">
            <a:hlinkClick r:id="" action="ppaction://media"/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07092" y="1646238"/>
            <a:ext cx="5729815" cy="4297362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309F66-0ACC-4CE6-986E-61F534FD53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21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5522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548639"/>
            <a:ext cx="9144000" cy="1353505"/>
          </a:xfrm>
        </p:spPr>
        <p:txBody>
          <a:bodyPr/>
          <a:lstStyle/>
          <a:p>
            <a:r>
              <a:rPr lang="en-US" altLang="en-US" dirty="0"/>
              <a:t>Onset of Nystagmus </a:t>
            </a:r>
            <a:br>
              <a:rPr lang="en-US" altLang="en-US" dirty="0"/>
            </a:br>
            <a:r>
              <a:rPr lang="en-US" altLang="en-US" dirty="0"/>
              <a:t>Prior to Approximately 45 Degrees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904B02-EDBB-4D2D-92CA-C4AF02743B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897"/>
          <a:stretch/>
        </p:blipFill>
        <p:spPr bwMode="auto">
          <a:xfrm>
            <a:off x="1992803" y="2127786"/>
            <a:ext cx="5158394" cy="4125593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76564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1097280"/>
          </a:xfrm>
        </p:spPr>
        <p:txBody>
          <a:bodyPr/>
          <a:lstStyle/>
          <a:p>
            <a:r>
              <a:rPr lang="en-US" altLang="en-US" dirty="0"/>
              <a:t>Three Clues of Horizontal</a:t>
            </a:r>
            <a:br>
              <a:rPr lang="en-US" altLang="en-US" dirty="0"/>
            </a:br>
            <a:r>
              <a:rPr lang="en-US" altLang="en-US" dirty="0"/>
              <a:t>Gaze Nystagmus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2286000"/>
            <a:ext cx="4495800" cy="3657600"/>
          </a:xfrm>
        </p:spPr>
        <p:txBody>
          <a:bodyPr/>
          <a:lstStyle/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dirty="0"/>
              <a:t>Lack of Smooth Pursuit</a:t>
            </a:r>
          </a:p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dirty="0"/>
              <a:t>Distinct and Sustained Nystagmus at Maximum Deviation</a:t>
            </a:r>
          </a:p>
          <a:p>
            <a:pPr marL="746125" lvl="1" indent="-514350">
              <a:spcAft>
                <a:spcPts val="1200"/>
              </a:spcAft>
              <a:buFont typeface="+mj-lt"/>
              <a:buAutoNum type="arabicPeriod"/>
            </a:pPr>
            <a:r>
              <a:rPr lang="en-US" dirty="0"/>
              <a:t>Onset of Nystagmus Prior to 45 Degrees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8A33C1-9E5C-4F83-85F0-E15E0A6F5A0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7" name="Picture 6" descr="TRACK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10200" y="2289861"/>
            <a:ext cx="3446525" cy="2278277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63319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HGN Test Criterion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843562" y="1645920"/>
            <a:ext cx="5456876" cy="982423"/>
          </a:xfrm>
        </p:spPr>
        <p:txBody>
          <a:bodyPr/>
          <a:lstStyle/>
          <a:p>
            <a:r>
              <a:rPr lang="en-US" altLang="en-US" dirty="0"/>
              <a:t>4 or more clues indicates BAC at or above 0.08 (88% accurate)</a:t>
            </a:r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F03E85-EE03-45D5-84E7-FFE8871D0E4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4" name="Graphic 3" descr="Checkmark">
            <a:extLst>
              <a:ext uri="{FF2B5EF4-FFF2-40B4-BE49-F238E27FC236}">
                <a16:creationId xmlns:a16="http://schemas.microsoft.com/office/drawing/2014/main" id="{9A80C24C-0D4C-425E-86F3-51C6A662B1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9369" y="2869445"/>
            <a:ext cx="1768476" cy="1768476"/>
          </a:xfrm>
          <a:prstGeom prst="rect">
            <a:avLst/>
          </a:prstGeom>
        </p:spPr>
      </p:pic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4BF1CF45-ED29-48D7-8A9D-CE9CC95306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9369" y="4545845"/>
            <a:ext cx="1768476" cy="17684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269B89-B458-4DC9-B667-DD083C176E91}"/>
              </a:ext>
            </a:extLst>
          </p:cNvPr>
          <p:cNvSpPr txBox="1"/>
          <p:nvPr/>
        </p:nvSpPr>
        <p:spPr>
          <a:xfrm>
            <a:off x="6031429" y="2819400"/>
            <a:ext cx="219495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dirty="0">
                <a:solidFill>
                  <a:srgbClr val="FF0000"/>
                </a:solidFill>
                <a:latin typeface="Ink Free" panose="03080402000500000000" pitchFamily="66" charset="0"/>
              </a:rPr>
              <a:t>4</a:t>
            </a:r>
            <a:r>
              <a:rPr lang="en-US" sz="1200" dirty="0">
                <a:solidFill>
                  <a:srgbClr val="FF0000"/>
                </a:solidFill>
                <a:latin typeface="Ink Free" panose="03080402000500000000" pitchFamily="66" charset="0"/>
              </a:rPr>
              <a:t>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5439B2-F4BC-431B-A3E0-BA54C8B1C098}"/>
              </a:ext>
            </a:extLst>
          </p:cNvPr>
          <p:cNvSpPr txBox="1"/>
          <p:nvPr/>
        </p:nvSpPr>
        <p:spPr>
          <a:xfrm>
            <a:off x="4049714" y="3085543"/>
            <a:ext cx="21949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Ink Free" panose="03080402000500000000" pitchFamily="66" charset="0"/>
              </a:rPr>
              <a:t>  </a:t>
            </a:r>
          </a:p>
        </p:txBody>
      </p:sp>
      <p:pic>
        <p:nvPicPr>
          <p:cNvPr id="9" name="Graphic 8" descr="Checkmark">
            <a:extLst>
              <a:ext uri="{FF2B5EF4-FFF2-40B4-BE49-F238E27FC236}">
                <a16:creationId xmlns:a16="http://schemas.microsoft.com/office/drawing/2014/main" id="{C657A707-C3FC-4699-849A-B0A346CFAC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65476" y="2869445"/>
            <a:ext cx="1768476" cy="1768476"/>
          </a:xfrm>
          <a:prstGeom prst="rect">
            <a:avLst/>
          </a:prstGeom>
        </p:spPr>
      </p:pic>
      <p:pic>
        <p:nvPicPr>
          <p:cNvPr id="11" name="Graphic 10" descr="Checkmark">
            <a:extLst>
              <a:ext uri="{FF2B5EF4-FFF2-40B4-BE49-F238E27FC236}">
                <a16:creationId xmlns:a16="http://schemas.microsoft.com/office/drawing/2014/main" id="{9CE546D3-8C16-4BD1-BAB2-739A5BCFA4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65476" y="4545845"/>
            <a:ext cx="1768476" cy="17684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671089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Vertical Nystagmus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dirty="0"/>
              <a:t>Move stimulus vertically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dirty="0"/>
              <a:t>Raise stimulus until individual’s eyes are elevated as far as possible and hold for a minimum of four seconds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dirty="0"/>
              <a:t>Repeat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ECE191-5A07-4C1B-8C3E-21DA6D48CA0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7" name="Picture 6" descr="VERTICA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3581400"/>
            <a:ext cx="3736975" cy="2470150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047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Vertical Nystagmus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45FAF-1380-4878-8E6D-216A8A0FE4B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3" name="VGN_RemovedAudio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35200" y="1981200"/>
            <a:ext cx="4673600" cy="35052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5981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1356360"/>
          </a:xfrm>
        </p:spPr>
        <p:txBody>
          <a:bodyPr/>
          <a:lstStyle/>
          <a:p>
            <a:r>
              <a:rPr lang="en-US" altLang="en-US" dirty="0"/>
              <a:t>Horizontal Gaze Nystagmus</a:t>
            </a:r>
            <a:br>
              <a:rPr lang="en-US" altLang="en-US" dirty="0"/>
            </a:br>
            <a:r>
              <a:rPr lang="en-US" altLang="en-US" dirty="0"/>
              <a:t>Test Interpretation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810000"/>
          </a:xfrm>
        </p:spPr>
        <p:txBody>
          <a:bodyPr/>
          <a:lstStyle/>
          <a:p>
            <a:r>
              <a:rPr lang="en-US" dirty="0"/>
              <a:t>Three clues in each eye:</a:t>
            </a:r>
          </a:p>
          <a:p>
            <a:pPr marL="746125" lvl="1" indent="-514350">
              <a:buFont typeface="+mj-lt"/>
              <a:buAutoNum type="arabicPeriod"/>
            </a:pPr>
            <a:r>
              <a:rPr lang="en-US" dirty="0"/>
              <a:t>Lack of Smooth Pursuit</a:t>
            </a:r>
          </a:p>
          <a:p>
            <a:pPr marL="746125" lvl="1" indent="-514350">
              <a:buFont typeface="+mj-lt"/>
              <a:buAutoNum type="arabicPeriod"/>
            </a:pPr>
            <a:r>
              <a:rPr lang="en-US" dirty="0"/>
              <a:t>Distinct and Sustained Nystagmus at Maximum Deviation</a:t>
            </a:r>
          </a:p>
          <a:p>
            <a:pPr marL="746125" lvl="1" indent="-514350">
              <a:buFont typeface="+mj-lt"/>
              <a:buAutoNum type="arabicPeriod"/>
            </a:pPr>
            <a:r>
              <a:rPr lang="en-US" dirty="0"/>
              <a:t>Onset of Nystagmus Prior to 45 Degrees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076213-1F39-4BA2-B5F1-564BD1892C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27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602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1410964"/>
          </a:xfrm>
        </p:spPr>
        <p:txBody>
          <a:bodyPr/>
          <a:lstStyle/>
          <a:p>
            <a:r>
              <a:rPr lang="en-US" altLang="en-US" dirty="0"/>
              <a:t>Documenting Horizontal Gaze Nystagmus Clues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51A05-D3E6-47F3-957F-E05E8DEBEF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28</a:t>
            </a:fld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8114624"/>
              </p:ext>
            </p:extLst>
          </p:nvPr>
        </p:nvGraphicFramePr>
        <p:xfrm>
          <a:off x="304800" y="2722880"/>
          <a:ext cx="1600200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0100">
                  <a:extLst>
                    <a:ext uri="{9D8B030D-6E8A-4147-A177-3AD203B41FA5}">
                      <a16:colId xmlns:a16="http://schemas.microsoft.com/office/drawing/2014/main" val="2395243632"/>
                    </a:ext>
                  </a:extLst>
                </a:gridCol>
                <a:gridCol w="800100">
                  <a:extLst>
                    <a:ext uri="{9D8B030D-6E8A-4147-A177-3AD203B41FA5}">
                      <a16:colId xmlns:a16="http://schemas.microsoft.com/office/drawing/2014/main" val="1994760831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rgbClr val="000000"/>
                          </a:solidFill>
                          <a:latin typeface="+mj-lt"/>
                        </a:rPr>
                        <a:t>LEFT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rgbClr val="000000"/>
                          </a:solidFill>
                          <a:latin typeface="+mj-lt"/>
                        </a:rPr>
                        <a:t>RIGHT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480202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2444927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5851198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371023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324100" y="2419290"/>
            <a:ext cx="44577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00" b="1" u="sng" dirty="0">
                <a:solidFill>
                  <a:srgbClr val="000000"/>
                </a:solidFill>
                <a:latin typeface="+mj-lt"/>
              </a:rPr>
              <a:t>HORIZONTAL GAZE NYSTAGMUS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81200" y="3048000"/>
            <a:ext cx="6761480" cy="1410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rgbClr val="000000"/>
                </a:solidFill>
                <a:latin typeface="+mj-lt"/>
              </a:rPr>
              <a:t>LACK OF SMOOTH PURSUIT</a:t>
            </a:r>
          </a:p>
          <a:p>
            <a:pPr marL="342900" indent="-342900">
              <a:lnSpc>
                <a:spcPts val="3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rgbClr val="000000"/>
                </a:solidFill>
                <a:latin typeface="+mj-lt"/>
              </a:rPr>
              <a:t>DISTINCT AND SUSTAINED NYSTAGMUS AT MAX DEV</a:t>
            </a:r>
          </a:p>
          <a:p>
            <a:pPr marL="342900" indent="-342900">
              <a:lnSpc>
                <a:spcPts val="3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rgbClr val="000000"/>
                </a:solidFill>
                <a:latin typeface="+mj-lt"/>
              </a:rPr>
              <a:t>ONSET OF NYSTAGMUS PRIOR TO 45 DEGREES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814455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48640"/>
            <a:ext cx="8229600" cy="899160"/>
          </a:xfrm>
        </p:spPr>
        <p:txBody>
          <a:bodyPr/>
          <a:lstStyle/>
          <a:p>
            <a:r>
              <a:rPr lang="en-US" altLang="en-US" dirty="0"/>
              <a:t>Horizontal Gaze Nystagmus</a:t>
            </a:r>
            <a:br>
              <a:rPr lang="en-US" altLang="en-US" dirty="0"/>
            </a:br>
            <a:r>
              <a:rPr lang="en-US" altLang="en-US" dirty="0"/>
              <a:t>Test Demonstration</a:t>
            </a:r>
          </a:p>
        </p:txBody>
      </p:sp>
      <p:pic>
        <p:nvPicPr>
          <p:cNvPr id="4" name="HGN Earlan_1">
            <a:hlinkClick r:id="" action="ppaction://media"/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47472" y="2133600"/>
            <a:ext cx="5849056" cy="3290094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763D75-0A0A-4054-A7BA-293D72AAB3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29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5044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3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Walk and Turn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52399" y="1645920"/>
            <a:ext cx="8816975" cy="4297680"/>
          </a:xfrm>
        </p:spPr>
        <p:txBody>
          <a:bodyPr/>
          <a:lstStyle/>
          <a:p>
            <a:pPr algn="ctr"/>
            <a:r>
              <a:rPr lang="en-US" dirty="0"/>
              <a:t>Divided Attention Test: Mental Task and Physical Task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5C68CB-31E8-4F8C-9AB9-9690A438D5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5198" y="2819400"/>
            <a:ext cx="7253604" cy="208175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124200" y="5029200"/>
            <a:ext cx="37338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  <a:defRPr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Instruction Stage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Walking Stage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81595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Safety Precautions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8051ED-F543-4C8E-A6DA-9F1CAF9082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3156" y="1678385"/>
            <a:ext cx="4581927" cy="4337843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164289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Walk and Turn Test</a:t>
            </a:r>
          </a:p>
        </p:txBody>
      </p:sp>
      <p:pic>
        <p:nvPicPr>
          <p:cNvPr id="6" name="Content Placeholder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4267200" y="1501936"/>
            <a:ext cx="4191000" cy="409446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26D6E1-0621-4013-8BE7-704E8CD7F9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1027" name="Picture 3" descr="X:\Courses 2015\Course Revision\eLearning\ARIDE\Assets\Images\MoreAridePics\0937_dui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90600" y="1504587"/>
            <a:ext cx="3172265" cy="409180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932905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Walk and Turn Test Diagram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844948-2C8C-4DF3-A5BA-B9B7A156CED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61160" y="1704494"/>
            <a:ext cx="3343170" cy="959475"/>
          </a:xfrm>
          <a:prstGeom prst="rect">
            <a:avLst/>
          </a:prstGeom>
          <a:solidFill>
            <a:schemeClr val="bg1"/>
          </a:solidFill>
          <a:ln w="12700">
            <a:solidFill>
              <a:srgbClr val="000000"/>
            </a:solidFill>
          </a:ln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A6FB1BF9-C2A4-4B90-B8D0-CE57816447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074362"/>
              </p:ext>
            </p:extLst>
          </p:nvPr>
        </p:nvGraphicFramePr>
        <p:xfrm>
          <a:off x="787867" y="2921963"/>
          <a:ext cx="7200899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5933">
                  <a:extLst>
                    <a:ext uri="{9D8B030D-6E8A-4147-A177-3AD203B41FA5}">
                      <a16:colId xmlns:a16="http://schemas.microsoft.com/office/drawing/2014/main" val="2441094683"/>
                    </a:ext>
                  </a:extLst>
                </a:gridCol>
                <a:gridCol w="2127483">
                  <a:extLst>
                    <a:ext uri="{9D8B030D-6E8A-4147-A177-3AD203B41FA5}">
                      <a16:colId xmlns:a16="http://schemas.microsoft.com/office/drawing/2014/main" val="1156243270"/>
                    </a:ext>
                  </a:extLst>
                </a:gridCol>
                <a:gridCol w="2127483">
                  <a:extLst>
                    <a:ext uri="{9D8B030D-6E8A-4147-A177-3AD203B41FA5}">
                      <a16:colId xmlns:a16="http://schemas.microsoft.com/office/drawing/2014/main" val="3318250299"/>
                    </a:ext>
                  </a:extLst>
                </a:gridCol>
              </a:tblGrid>
              <a:tr h="243840"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WALKING STAGE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FIRST NINE STEPS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SECOND NINE STEPS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685166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STOPS WALKING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348948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MISSES HEEL-TO-TOE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480899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STEPS OFF LINE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871229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USES ARM(S) TO BALANCE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9661556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ACTUAL STEPS TAKEN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60601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13EC0FE-5625-49F2-B670-8564CA8DCB67}"/>
              </a:ext>
            </a:extLst>
          </p:cNvPr>
          <p:cNvSpPr txBox="1"/>
          <p:nvPr/>
        </p:nvSpPr>
        <p:spPr>
          <a:xfrm>
            <a:off x="799073" y="1676400"/>
            <a:ext cx="14862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u="sng" dirty="0">
                <a:solidFill>
                  <a:srgbClr val="000000"/>
                </a:solidFill>
              </a:rPr>
              <a:t>WALK AND TURN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969AB8-CAFB-4FE0-85CE-1FF573E73EE6}"/>
              </a:ext>
            </a:extLst>
          </p:cNvPr>
          <p:cNvSpPr txBox="1"/>
          <p:nvPr/>
        </p:nvSpPr>
        <p:spPr>
          <a:xfrm>
            <a:off x="1904315" y="1936535"/>
            <a:ext cx="18070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INSTRUCTION STAGE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C60097-02A6-4296-852A-44DE57AE3AE6}"/>
              </a:ext>
            </a:extLst>
          </p:cNvPr>
          <p:cNvSpPr txBox="1"/>
          <p:nvPr/>
        </p:nvSpPr>
        <p:spPr>
          <a:xfrm>
            <a:off x="799073" y="2196670"/>
            <a:ext cx="20680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CANNOT KEEP BALANCE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5FBCB0-C133-4121-9FA9-1BF83D722357}"/>
              </a:ext>
            </a:extLst>
          </p:cNvPr>
          <p:cNvSpPr txBox="1"/>
          <p:nvPr/>
        </p:nvSpPr>
        <p:spPr>
          <a:xfrm>
            <a:off x="790108" y="2456806"/>
            <a:ext cx="16326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STARTS TOO SOON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9A5DEB-AC14-47F7-9A2A-AD0B7A7A921D}"/>
              </a:ext>
            </a:extLst>
          </p:cNvPr>
          <p:cNvSpPr txBox="1"/>
          <p:nvPr/>
        </p:nvSpPr>
        <p:spPr>
          <a:xfrm>
            <a:off x="786806" y="4950126"/>
            <a:ext cx="23486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IMPROPER TURN (Describe)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4589D7-A895-4145-A2A5-832473A8723D}"/>
              </a:ext>
            </a:extLst>
          </p:cNvPr>
          <p:cNvSpPr txBox="1"/>
          <p:nvPr/>
        </p:nvSpPr>
        <p:spPr>
          <a:xfrm>
            <a:off x="770640" y="5331023"/>
            <a:ext cx="29496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CANNOT COMPLETE TEST (Explain)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6DA18F-C301-429D-A3A8-BB4D0FE699D1}"/>
              </a:ext>
            </a:extLst>
          </p:cNvPr>
          <p:cNvSpPr txBox="1"/>
          <p:nvPr/>
        </p:nvSpPr>
        <p:spPr>
          <a:xfrm>
            <a:off x="770640" y="5940623"/>
            <a:ext cx="7922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OTHER: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95A6CC1-7B53-4630-B9BA-88B837759E2C}"/>
              </a:ext>
            </a:extLst>
          </p:cNvPr>
          <p:cNvCxnSpPr/>
          <p:nvPr/>
        </p:nvCxnSpPr>
        <p:spPr>
          <a:xfrm>
            <a:off x="3135462" y="5212411"/>
            <a:ext cx="4865538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B8C7C25-F53E-452E-8342-E10332AAE31C}"/>
              </a:ext>
            </a:extLst>
          </p:cNvPr>
          <p:cNvCxnSpPr>
            <a:cxnSpLocks/>
          </p:cNvCxnSpPr>
          <p:nvPr/>
        </p:nvCxnSpPr>
        <p:spPr>
          <a:xfrm>
            <a:off x="3669834" y="5583072"/>
            <a:ext cx="4331166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C335F81-3AB4-4B14-8F44-C9DB1B439A0C}"/>
              </a:ext>
            </a:extLst>
          </p:cNvPr>
          <p:cNvCxnSpPr>
            <a:cxnSpLocks/>
          </p:cNvCxnSpPr>
          <p:nvPr/>
        </p:nvCxnSpPr>
        <p:spPr>
          <a:xfrm>
            <a:off x="926634" y="5842099"/>
            <a:ext cx="7074366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95FAC9C-0072-4F83-9EEE-82E682E25A20}"/>
              </a:ext>
            </a:extLst>
          </p:cNvPr>
          <p:cNvCxnSpPr>
            <a:cxnSpLocks/>
          </p:cNvCxnSpPr>
          <p:nvPr/>
        </p:nvCxnSpPr>
        <p:spPr>
          <a:xfrm>
            <a:off x="926634" y="6248400"/>
            <a:ext cx="7074366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D4B6B26E-C803-4617-8C2D-2321D7D15177}"/>
              </a:ext>
            </a:extLst>
          </p:cNvPr>
          <p:cNvSpPr/>
          <p:nvPr/>
        </p:nvSpPr>
        <p:spPr>
          <a:xfrm>
            <a:off x="2971800" y="2244312"/>
            <a:ext cx="556241" cy="212494"/>
          </a:xfrm>
          <a:prstGeom prst="rect">
            <a:avLst/>
          </a:prstGeom>
          <a:solidFill>
            <a:schemeClr val="bg1"/>
          </a:solidFill>
          <a:ln w="127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B93EF8-EF99-4E3B-B0BF-8D3C02DB493A}"/>
              </a:ext>
            </a:extLst>
          </p:cNvPr>
          <p:cNvSpPr/>
          <p:nvPr/>
        </p:nvSpPr>
        <p:spPr>
          <a:xfrm>
            <a:off x="2964628" y="2512390"/>
            <a:ext cx="556241" cy="212494"/>
          </a:xfrm>
          <a:prstGeom prst="rect">
            <a:avLst/>
          </a:prstGeom>
          <a:solidFill>
            <a:schemeClr val="bg1"/>
          </a:solidFill>
          <a:ln w="127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484103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Walk and Turn Test Clues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Can’t balance while listening to instructions </a:t>
            </a:r>
          </a:p>
          <a:p>
            <a:pPr marL="514350" indent="-51435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Starts too soon</a:t>
            </a:r>
          </a:p>
          <a:p>
            <a:pPr marL="514350" indent="-51435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Stops while walking</a:t>
            </a:r>
          </a:p>
          <a:p>
            <a:pPr marL="514350" indent="-51435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dirty="0"/>
              <a:t>Doesn’t touch heel-to-toe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08E8DD-2DBA-46A5-8C89-4D807B43411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34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8924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19113" y="679450"/>
            <a:ext cx="8051800" cy="582613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Walk and Turn Test Clues  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19113" y="1582738"/>
            <a:ext cx="8167687" cy="2730356"/>
          </a:xfrm>
        </p:spPr>
        <p:txBody>
          <a:bodyPr/>
          <a:lstStyle/>
          <a:p>
            <a:pPr marL="514350" indent="-514350" eaLnBrk="1" hangingPunct="1">
              <a:spcBef>
                <a:spcPts val="1200"/>
              </a:spcBef>
              <a:buFont typeface="+mj-lt"/>
              <a:buAutoNum type="arabicPeriod" startAt="5"/>
            </a:pPr>
            <a:r>
              <a:rPr lang="en-US" altLang="en-US" sz="2600" b="0" dirty="0"/>
              <a:t>Steps off the line</a:t>
            </a:r>
          </a:p>
          <a:p>
            <a:pPr marL="457200" indent="-457200" eaLnBrk="1" hangingPunct="1">
              <a:spcBef>
                <a:spcPts val="1200"/>
              </a:spcBef>
              <a:buFontTx/>
              <a:buAutoNum type="arabicPeriod" startAt="5"/>
            </a:pPr>
            <a:r>
              <a:rPr lang="en-US" altLang="en-US" sz="2600" b="0" dirty="0"/>
              <a:t>Uses arm(s) to balance</a:t>
            </a:r>
          </a:p>
          <a:p>
            <a:pPr marL="457200" indent="-457200" eaLnBrk="1" hangingPunct="1">
              <a:spcBef>
                <a:spcPts val="1200"/>
              </a:spcBef>
              <a:buFontTx/>
              <a:buAutoNum type="arabicPeriod" startAt="5"/>
            </a:pPr>
            <a:r>
              <a:rPr lang="en-US" altLang="en-US" sz="2600" b="0" dirty="0"/>
              <a:t>Improper turn</a:t>
            </a:r>
          </a:p>
          <a:p>
            <a:pPr marL="457200" indent="-457200" eaLnBrk="1" hangingPunct="1">
              <a:spcBef>
                <a:spcPts val="1200"/>
              </a:spcBef>
              <a:buFontTx/>
              <a:buAutoNum type="arabicPeriod" startAt="5"/>
            </a:pPr>
            <a:r>
              <a:rPr lang="en-US" altLang="en-US" sz="2600" b="0" dirty="0"/>
              <a:t>Wrong number of steps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94C3F7-3C8A-4BB7-92F6-41811C19E4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35</a:t>
            </a:fld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A8AEC86-87B6-40CD-9FDF-B71D7AFC74A3}"/>
              </a:ext>
            </a:extLst>
          </p:cNvPr>
          <p:cNvGrpSpPr/>
          <p:nvPr/>
        </p:nvGrpSpPr>
        <p:grpSpPr>
          <a:xfrm>
            <a:off x="152400" y="4648200"/>
            <a:ext cx="8534400" cy="1509569"/>
            <a:chOff x="152400" y="4648200"/>
            <a:chExt cx="8534400" cy="1509569"/>
          </a:xfrm>
        </p:grpSpPr>
        <p:pic>
          <p:nvPicPr>
            <p:cNvPr id="7" name="Graphic 6" descr="Paperclip">
              <a:extLst>
                <a:ext uri="{FF2B5EF4-FFF2-40B4-BE49-F238E27FC236}">
                  <a16:creationId xmlns:a16="http://schemas.microsoft.com/office/drawing/2014/main" id="{7D00E394-50DC-4824-8044-AD410FAE94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52400" y="4648200"/>
              <a:ext cx="914400" cy="914400"/>
            </a:xfrm>
            <a:prstGeom prst="rect">
              <a:avLst/>
            </a:prstGeom>
          </p:spPr>
        </p:pic>
        <p:sp>
          <p:nvSpPr>
            <p:cNvPr id="8" name="Content Placeholder 2">
              <a:extLst>
                <a:ext uri="{FF2B5EF4-FFF2-40B4-BE49-F238E27FC236}">
                  <a16:creationId xmlns:a16="http://schemas.microsoft.com/office/drawing/2014/main" id="{A70DCFA1-15F8-4929-92EA-3AB0070F3ACD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519113" y="4703619"/>
              <a:ext cx="8167687" cy="1454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0"/>
                </a:spcBef>
                <a:spcAft>
                  <a:spcPts val="600"/>
                </a:spcAft>
                <a:defRPr sz="2600" b="0">
                  <a:solidFill>
                    <a:srgbClr val="000000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lvl1pPr>
              <a:lvl2pPr marL="571500" indent="-339725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Arial" pitchFamily="34" charset="0"/>
                <a:buChar char="•"/>
                <a:defRPr sz="2600" b="0">
                  <a:solidFill>
                    <a:srgbClr val="000000"/>
                  </a:solidFill>
                  <a:latin typeface="+mj-lt"/>
                </a:defRPr>
              </a:lvl2pPr>
              <a:lvl3pPr marL="685800" indent="-231775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Trebuchet MS" pitchFamily="34" charset="0"/>
                <a:buChar char="―"/>
                <a:defRPr sz="2600" b="0">
                  <a:solidFill>
                    <a:srgbClr val="000000"/>
                  </a:solidFill>
                  <a:latin typeface="+mj-lt"/>
                </a:defRPr>
              </a:lvl3pPr>
              <a:lvl4pPr marL="1146175" indent="-342900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Wingdings" panose="05000000000000000000" pitchFamily="2" charset="2"/>
                <a:buChar char="ü"/>
                <a:defRPr sz="2600" b="0">
                  <a:solidFill>
                    <a:srgbClr val="000000"/>
                  </a:solidFill>
                  <a:latin typeface="+mj-lt"/>
                </a:defRPr>
              </a:lvl4pPr>
              <a:lvl5pPr marL="1257300" indent="-230188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Trebuchet MS" pitchFamily="34" charset="0"/>
                <a:buChar char="―"/>
                <a:defRPr sz="2600" b="0">
                  <a:solidFill>
                    <a:srgbClr val="000000"/>
                  </a:solidFill>
                  <a:latin typeface="+mj-lt"/>
                </a:defRPr>
              </a:lvl5pPr>
              <a:lvl6pPr marL="18351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6pPr>
              <a:lvl7pPr marL="22923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7pPr>
              <a:lvl8pPr marL="27495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8pPr>
              <a:lvl9pPr marL="32067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9pPr>
            </a:lstStyle>
            <a:p>
              <a:pPr marL="457200" indent="0" eaLnBrk="1" hangingPunct="1">
                <a:spcBef>
                  <a:spcPts val="1200"/>
                </a:spcBef>
              </a:pPr>
              <a:r>
                <a:rPr lang="en-US" altLang="en-US" kern="0" dirty="0"/>
                <a:t>Note: If subject can’t complete the test, record clues that were observed and note why test was not completed.</a:t>
              </a:r>
            </a:p>
            <a:p>
              <a:pPr marL="514350" indent="-514350" eaLnBrk="1" hangingPunct="1">
                <a:spcBef>
                  <a:spcPts val="1200"/>
                </a:spcBef>
                <a:buFont typeface="+mj-lt"/>
                <a:buAutoNum type="arabicPeriod" startAt="6"/>
              </a:pPr>
              <a:endParaRPr lang="en-US" altLang="en-US" kern="0" dirty="0"/>
            </a:p>
            <a:p>
              <a:pPr marL="514350" indent="-514350">
                <a:spcBef>
                  <a:spcPts val="1200"/>
                </a:spcBef>
                <a:buFont typeface="+mj-lt"/>
                <a:buAutoNum type="arabicPeriod" startAt="6"/>
              </a:pPr>
              <a:endParaRPr lang="en-US" altLang="en-US" kern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66824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Walk and Turn Test Criterion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843562" y="1645920"/>
            <a:ext cx="5456876" cy="982423"/>
          </a:xfrm>
        </p:spPr>
        <p:txBody>
          <a:bodyPr/>
          <a:lstStyle/>
          <a:p>
            <a:r>
              <a:rPr lang="en-US" altLang="en-US" dirty="0"/>
              <a:t>2 or more clues indicates BAC at or above 0.08 (79% accurate)</a:t>
            </a:r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F03E85-EE03-45D5-84E7-FFE8871D0E4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4" name="Graphic 3" descr="Checkmark">
            <a:extLst>
              <a:ext uri="{FF2B5EF4-FFF2-40B4-BE49-F238E27FC236}">
                <a16:creationId xmlns:a16="http://schemas.microsoft.com/office/drawing/2014/main" id="{9A80C24C-0D4C-425E-86F3-51C6A662B1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7845" y="2553257"/>
            <a:ext cx="2300762" cy="2300762"/>
          </a:xfrm>
          <a:prstGeom prst="rect">
            <a:avLst/>
          </a:prstGeom>
        </p:spPr>
      </p:pic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4BF1CF45-ED29-48D7-8A9D-CE9CC95306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7845" y="4229657"/>
            <a:ext cx="2300762" cy="23007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269B89-B458-4DC9-B667-DD083C176E91}"/>
              </a:ext>
            </a:extLst>
          </p:cNvPr>
          <p:cNvSpPr txBox="1"/>
          <p:nvPr/>
        </p:nvSpPr>
        <p:spPr>
          <a:xfrm>
            <a:off x="5685395" y="2819400"/>
            <a:ext cx="219495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dirty="0">
                <a:solidFill>
                  <a:srgbClr val="FF0000"/>
                </a:solidFill>
                <a:latin typeface="Ink Free" panose="03080402000500000000" pitchFamily="66" charset="0"/>
              </a:rPr>
              <a:t>2</a:t>
            </a:r>
            <a:r>
              <a:rPr lang="en-US" sz="1200" dirty="0">
                <a:solidFill>
                  <a:srgbClr val="FF0000"/>
                </a:solidFill>
                <a:latin typeface="Ink Free" panose="03080402000500000000" pitchFamily="66" charset="0"/>
              </a:rPr>
              <a:t>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5439B2-F4BC-431B-A3E0-BA54C8B1C098}"/>
              </a:ext>
            </a:extLst>
          </p:cNvPr>
          <p:cNvSpPr txBox="1"/>
          <p:nvPr/>
        </p:nvSpPr>
        <p:spPr>
          <a:xfrm>
            <a:off x="4049714" y="3085543"/>
            <a:ext cx="21949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Ink Free" panose="03080402000500000000" pitchFamily="66" charset="0"/>
              </a:rPr>
              <a:t>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878484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Walk and Turn Test Diagram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844948-2C8C-4DF3-A5BA-B9B7A156CED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95800" y="1600200"/>
            <a:ext cx="3343170" cy="959475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A6FB1BF9-C2A4-4B90-B8D0-CE57816447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8116931"/>
              </p:ext>
            </p:extLst>
          </p:nvPr>
        </p:nvGraphicFramePr>
        <p:xfrm>
          <a:off x="787867" y="2921963"/>
          <a:ext cx="7200899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5933">
                  <a:extLst>
                    <a:ext uri="{9D8B030D-6E8A-4147-A177-3AD203B41FA5}">
                      <a16:colId xmlns:a16="http://schemas.microsoft.com/office/drawing/2014/main" val="2441094683"/>
                    </a:ext>
                  </a:extLst>
                </a:gridCol>
                <a:gridCol w="2127483">
                  <a:extLst>
                    <a:ext uri="{9D8B030D-6E8A-4147-A177-3AD203B41FA5}">
                      <a16:colId xmlns:a16="http://schemas.microsoft.com/office/drawing/2014/main" val="1156243270"/>
                    </a:ext>
                  </a:extLst>
                </a:gridCol>
                <a:gridCol w="2127483">
                  <a:extLst>
                    <a:ext uri="{9D8B030D-6E8A-4147-A177-3AD203B41FA5}">
                      <a16:colId xmlns:a16="http://schemas.microsoft.com/office/drawing/2014/main" val="3318250299"/>
                    </a:ext>
                  </a:extLst>
                </a:gridCol>
              </a:tblGrid>
              <a:tr h="243840"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WALKING STAGE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FIRST NINE STEPS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SECOND NINE STEPS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685166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STOPS WALKING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348948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MISSES HEEL-TO-TOE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480899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STEPS OFF LINE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871229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USES ARM(S) TO BALANCE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9661556"/>
                  </a:ext>
                </a:extLst>
              </a:tr>
              <a:tr h="217477">
                <a:tc>
                  <a:txBody>
                    <a:bodyPr/>
                    <a:lstStyle/>
                    <a:p>
                      <a:r>
                        <a:rPr lang="en-US" sz="1400" b="0" dirty="0">
                          <a:solidFill>
                            <a:srgbClr val="000000"/>
                          </a:solidFill>
                        </a:rPr>
                        <a:t>ACTUAL STEPS TAKEN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60601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13EC0FE-5625-49F2-B670-8564CA8DCB67}"/>
              </a:ext>
            </a:extLst>
          </p:cNvPr>
          <p:cNvSpPr txBox="1"/>
          <p:nvPr/>
        </p:nvSpPr>
        <p:spPr>
          <a:xfrm>
            <a:off x="799073" y="1676400"/>
            <a:ext cx="14862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u="sng" dirty="0">
                <a:solidFill>
                  <a:srgbClr val="000000"/>
                </a:solidFill>
              </a:rPr>
              <a:t>WALK AND TURN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969AB8-CAFB-4FE0-85CE-1FF573E73EE6}"/>
              </a:ext>
            </a:extLst>
          </p:cNvPr>
          <p:cNvSpPr txBox="1"/>
          <p:nvPr/>
        </p:nvSpPr>
        <p:spPr>
          <a:xfrm>
            <a:off x="1904315" y="1936535"/>
            <a:ext cx="18070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INSTRUCTION STAGE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C60097-02A6-4296-852A-44DE57AE3AE6}"/>
              </a:ext>
            </a:extLst>
          </p:cNvPr>
          <p:cNvSpPr txBox="1"/>
          <p:nvPr/>
        </p:nvSpPr>
        <p:spPr>
          <a:xfrm>
            <a:off x="799073" y="2196670"/>
            <a:ext cx="20680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CANNOT KEEP BALANCE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5FBCB0-C133-4121-9FA9-1BF83D722357}"/>
              </a:ext>
            </a:extLst>
          </p:cNvPr>
          <p:cNvSpPr txBox="1"/>
          <p:nvPr/>
        </p:nvSpPr>
        <p:spPr>
          <a:xfrm>
            <a:off x="756068" y="2469169"/>
            <a:ext cx="16326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STARTS TOO SOON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9A5DEB-AC14-47F7-9A2A-AD0B7A7A921D}"/>
              </a:ext>
            </a:extLst>
          </p:cNvPr>
          <p:cNvSpPr txBox="1"/>
          <p:nvPr/>
        </p:nvSpPr>
        <p:spPr>
          <a:xfrm>
            <a:off x="786806" y="4950126"/>
            <a:ext cx="23486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IMPROPER TURN (Describe)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4589D7-A895-4145-A2A5-832473A8723D}"/>
              </a:ext>
            </a:extLst>
          </p:cNvPr>
          <p:cNvSpPr txBox="1"/>
          <p:nvPr/>
        </p:nvSpPr>
        <p:spPr>
          <a:xfrm>
            <a:off x="770640" y="5331023"/>
            <a:ext cx="29496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CANNOT COMPLETE TEST (Explain)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6DA18F-C301-429D-A3A8-BB4D0FE699D1}"/>
              </a:ext>
            </a:extLst>
          </p:cNvPr>
          <p:cNvSpPr txBox="1"/>
          <p:nvPr/>
        </p:nvSpPr>
        <p:spPr>
          <a:xfrm>
            <a:off x="770640" y="5940623"/>
            <a:ext cx="7922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OTHER: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95A6CC1-7B53-4630-B9BA-88B837759E2C}"/>
              </a:ext>
            </a:extLst>
          </p:cNvPr>
          <p:cNvCxnSpPr/>
          <p:nvPr/>
        </p:nvCxnSpPr>
        <p:spPr>
          <a:xfrm>
            <a:off x="3135462" y="5212411"/>
            <a:ext cx="4865538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B8C7C25-F53E-452E-8342-E10332AAE31C}"/>
              </a:ext>
            </a:extLst>
          </p:cNvPr>
          <p:cNvCxnSpPr>
            <a:cxnSpLocks/>
          </p:cNvCxnSpPr>
          <p:nvPr/>
        </p:nvCxnSpPr>
        <p:spPr>
          <a:xfrm>
            <a:off x="3669834" y="5583072"/>
            <a:ext cx="4331166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C335F81-3AB4-4B14-8F44-C9DB1B439A0C}"/>
              </a:ext>
            </a:extLst>
          </p:cNvPr>
          <p:cNvCxnSpPr>
            <a:cxnSpLocks/>
          </p:cNvCxnSpPr>
          <p:nvPr/>
        </p:nvCxnSpPr>
        <p:spPr>
          <a:xfrm>
            <a:off x="926634" y="5842099"/>
            <a:ext cx="7074366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95FAC9C-0072-4F83-9EEE-82E682E25A20}"/>
              </a:ext>
            </a:extLst>
          </p:cNvPr>
          <p:cNvCxnSpPr>
            <a:cxnSpLocks/>
          </p:cNvCxnSpPr>
          <p:nvPr/>
        </p:nvCxnSpPr>
        <p:spPr>
          <a:xfrm>
            <a:off x="926634" y="6248400"/>
            <a:ext cx="7074366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D4B6B26E-C803-4617-8C2D-2321D7D15177}"/>
              </a:ext>
            </a:extLst>
          </p:cNvPr>
          <p:cNvSpPr/>
          <p:nvPr/>
        </p:nvSpPr>
        <p:spPr>
          <a:xfrm>
            <a:off x="2971800" y="2244312"/>
            <a:ext cx="556241" cy="212494"/>
          </a:xfrm>
          <a:prstGeom prst="rect">
            <a:avLst/>
          </a:prstGeom>
          <a:solidFill>
            <a:schemeClr val="bg1"/>
          </a:solidFill>
          <a:ln w="127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B93EF8-EF99-4E3B-B0BF-8D3C02DB493A}"/>
              </a:ext>
            </a:extLst>
          </p:cNvPr>
          <p:cNvSpPr/>
          <p:nvPr/>
        </p:nvSpPr>
        <p:spPr>
          <a:xfrm>
            <a:off x="2964628" y="2512390"/>
            <a:ext cx="556241" cy="212494"/>
          </a:xfrm>
          <a:prstGeom prst="rect">
            <a:avLst/>
          </a:prstGeom>
          <a:solidFill>
            <a:schemeClr val="bg1"/>
          </a:solidFill>
          <a:ln w="127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A492C7-BAA5-45F3-8B48-8570191973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367727">
            <a:off x="5415242" y="1858669"/>
            <a:ext cx="511643" cy="49004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C4D385CA-9FF4-489F-AA1F-4AB8E1498F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5661784" y="2155265"/>
            <a:ext cx="553275" cy="52991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4E10A50F-598C-43D8-AA61-593E2F6AA0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5976460" y="2168811"/>
            <a:ext cx="511643" cy="49004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E3F1DDE4-40AB-4EC0-8F67-52DC4A97F4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367727">
            <a:off x="7353214" y="2085798"/>
            <a:ext cx="511643" cy="490044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63588691-7463-4476-8D25-BE67DE605A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3962093">
            <a:off x="7306632" y="2146199"/>
            <a:ext cx="511643" cy="490044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166DEB1E-ABF3-4F61-9229-90F4054596A5}"/>
              </a:ext>
            </a:extLst>
          </p:cNvPr>
          <p:cNvSpPr txBox="1"/>
          <p:nvPr/>
        </p:nvSpPr>
        <p:spPr>
          <a:xfrm rot="1595013">
            <a:off x="4615531" y="4482439"/>
            <a:ext cx="50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Ink Free" panose="03080402000500000000" pitchFamily="66" charset="0"/>
              </a:rPr>
              <a:t>8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434A98-5D02-4DEE-97BB-68CB6B5F27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7200" y="2929166"/>
            <a:ext cx="975445" cy="8839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A00EDE-FD36-4D2E-BAA0-39F7548D02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7199" y="3239330"/>
            <a:ext cx="975445" cy="88399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880689C-CAE6-47BF-B202-AB2D9866D9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3551" y="3836321"/>
            <a:ext cx="975445" cy="88399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D7254939-4E8C-411B-B208-53C9496FE493}"/>
              </a:ext>
            </a:extLst>
          </p:cNvPr>
          <p:cNvSpPr txBox="1"/>
          <p:nvPr/>
        </p:nvSpPr>
        <p:spPr>
          <a:xfrm>
            <a:off x="5809960" y="2533797"/>
            <a:ext cx="687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Ink Free" panose="03080402000500000000" pitchFamily="66" charset="0"/>
              </a:rPr>
              <a:t>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5279437-674F-4CB5-A4F9-04EB1A93773F}"/>
              </a:ext>
            </a:extLst>
          </p:cNvPr>
          <p:cNvSpPr txBox="1"/>
          <p:nvPr/>
        </p:nvSpPr>
        <p:spPr>
          <a:xfrm>
            <a:off x="6124366" y="2525825"/>
            <a:ext cx="316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Ink Free" panose="03080402000500000000" pitchFamily="66" charset="0"/>
              </a:rPr>
              <a:t>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777600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Walk and Turn Demonstration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75CA67-7E18-41FE-9F7F-CB61FEA962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38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WAT Demonstration-new">
            <a:hlinkClick r:id="" action="ppaction://media"/>
            <a:extLst>
              <a:ext uri="{FF2B5EF4-FFF2-40B4-BE49-F238E27FC236}">
                <a16:creationId xmlns:a16="http://schemas.microsoft.com/office/drawing/2014/main" id="{CDF237AC-3E1B-43A3-B596-1F4AE2B3DA95}"/>
              </a:ext>
            </a:extLst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2475" y="1646238"/>
            <a:ext cx="7639050" cy="429736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259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One Leg Stand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altLang="en-US" dirty="0"/>
              <a:t>Instruction Stage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dirty="0"/>
              <a:t>Balance and Counting Stage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6C9139-651D-46EE-B9B5-9AE6BA5565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10" name="Picture 6" descr="Picture 02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43600" y="2209800"/>
            <a:ext cx="2549500" cy="3398838"/>
          </a:xfrm>
          <a:prstGeom prst="rect">
            <a:avLst/>
          </a:prstGeom>
          <a:ln>
            <a:noFill/>
          </a:ln>
          <a:effec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758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93405" y="609600"/>
            <a:ext cx="8051800" cy="582613"/>
          </a:xfrm>
        </p:spPr>
        <p:txBody>
          <a:bodyPr/>
          <a:lstStyle/>
          <a:p>
            <a:r>
              <a:rPr lang="en-US" altLang="en-US" dirty="0"/>
              <a:t>Administrative Procedures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E63336-F21E-4EE8-B091-C5A541F09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356" y="1547282"/>
            <a:ext cx="8109898" cy="1831449"/>
          </a:xfrm>
        </p:spPr>
        <p:txBody>
          <a:bodyPr/>
          <a:lstStyle/>
          <a:p>
            <a:pPr marL="284163" lvl="1" indent="-284163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3200" b="0" dirty="0"/>
              <a:t>Stand straight, feet together</a:t>
            </a:r>
          </a:p>
          <a:p>
            <a:pPr marL="284163" lvl="1" indent="-284163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3200" b="0" dirty="0"/>
              <a:t>Keep arms at sides</a:t>
            </a:r>
          </a:p>
          <a:p>
            <a:pPr marL="284163" lvl="1" indent="-284163" eaLnBrk="1" hangingPunct="1">
              <a:spcBef>
                <a:spcPts val="1200"/>
              </a:spcBef>
              <a:buFont typeface="Arial" charset="0"/>
              <a:buChar char="•"/>
            </a:pPr>
            <a:r>
              <a:rPr lang="en-US" altLang="en-US" sz="3200" b="0" dirty="0"/>
              <a:t>Maintain position until told otherwise</a:t>
            </a:r>
          </a:p>
        </p:txBody>
      </p:sp>
      <p:pic>
        <p:nvPicPr>
          <p:cNvPr id="10" name="Picture 10" descr="ONELEG1">
            <a:extLst>
              <a:ext uri="{FF2B5EF4-FFF2-40B4-BE49-F238E27FC236}">
                <a16:creationId xmlns:a16="http://schemas.microsoft.com/office/drawing/2014/main" id="{1A76A139-AD93-40D3-9595-091E7CA8E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705" y="3733800"/>
            <a:ext cx="350520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0FA821-839F-4795-87FF-F334A9821C3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40</a:t>
            </a:fld>
            <a:endParaRPr lang="en-US" dirty="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0230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Administrative Procedures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6F6185-8988-46C9-864B-24773599DC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5E6682-138D-4B36-B388-6624B16265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9376" y="1600200"/>
            <a:ext cx="2925248" cy="438787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370253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One Leg Stand Test Clues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645920"/>
            <a:ext cx="8229600" cy="2164080"/>
          </a:xfrm>
        </p:spPr>
        <p:txBody>
          <a:bodyPr/>
          <a:lstStyle/>
          <a:p>
            <a:pPr marL="746125" lvl="1" indent="-514350">
              <a:buFont typeface="+mj-lt"/>
              <a:buAutoNum type="arabicPeriod"/>
            </a:pPr>
            <a:r>
              <a:rPr lang="en-US" dirty="0"/>
              <a:t>Sways while balancing</a:t>
            </a:r>
          </a:p>
          <a:p>
            <a:pPr marL="746125" lvl="1" indent="-514350">
              <a:buFont typeface="+mj-lt"/>
              <a:buAutoNum type="arabicPeriod"/>
            </a:pPr>
            <a:r>
              <a:rPr lang="en-US" dirty="0"/>
              <a:t>Uses arm(s) to balance </a:t>
            </a:r>
          </a:p>
          <a:p>
            <a:pPr marL="746125" lvl="1" indent="-514350">
              <a:buFont typeface="+mj-lt"/>
              <a:buAutoNum type="arabicPeriod"/>
            </a:pPr>
            <a:r>
              <a:rPr lang="en-US" dirty="0"/>
              <a:t>Hopping</a:t>
            </a:r>
          </a:p>
          <a:p>
            <a:pPr marL="746125" lvl="1" indent="-514350">
              <a:buFont typeface="+mj-lt"/>
              <a:buAutoNum type="arabicPeriod"/>
            </a:pPr>
            <a:r>
              <a:rPr lang="en-US" dirty="0"/>
              <a:t>Puts foot down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FF23BED-9999-40D6-B058-BAE91B568B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42</a:t>
            </a:fld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DB12BF9-1759-4273-BA18-72FCCB49AA40}"/>
              </a:ext>
            </a:extLst>
          </p:cNvPr>
          <p:cNvGrpSpPr/>
          <p:nvPr/>
        </p:nvGrpSpPr>
        <p:grpSpPr>
          <a:xfrm>
            <a:off x="228600" y="4495800"/>
            <a:ext cx="8458200" cy="1600200"/>
            <a:chOff x="228600" y="4495800"/>
            <a:chExt cx="8458200" cy="1600200"/>
          </a:xfrm>
        </p:grpSpPr>
        <p:pic>
          <p:nvPicPr>
            <p:cNvPr id="9" name="Graphic 8" descr="Paperclip">
              <a:extLst>
                <a:ext uri="{FF2B5EF4-FFF2-40B4-BE49-F238E27FC236}">
                  <a16:creationId xmlns:a16="http://schemas.microsoft.com/office/drawing/2014/main" id="{6A5C5C12-B3A1-4850-932A-3C28CF11298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28600" y="4495800"/>
              <a:ext cx="914400" cy="914400"/>
            </a:xfrm>
            <a:prstGeom prst="rect">
              <a:avLst/>
            </a:prstGeom>
          </p:spPr>
        </p:pic>
        <p:sp>
          <p:nvSpPr>
            <p:cNvPr id="7" name="Content Placeholder 2">
              <a:extLst>
                <a:ext uri="{FF2B5EF4-FFF2-40B4-BE49-F238E27FC236}">
                  <a16:creationId xmlns:a16="http://schemas.microsoft.com/office/drawing/2014/main" id="{4919C3FB-883A-4364-ACD3-83DFAB009132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457200" y="4495800"/>
              <a:ext cx="8229600" cy="1600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0"/>
                </a:spcBef>
                <a:spcAft>
                  <a:spcPts val="600"/>
                </a:spcAft>
                <a:defRPr sz="2600" b="0">
                  <a:solidFill>
                    <a:srgbClr val="000000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lvl1pPr>
              <a:lvl2pPr marL="571500" indent="-339725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Arial" pitchFamily="34" charset="0"/>
                <a:buChar char="•"/>
                <a:defRPr sz="2600" b="0">
                  <a:solidFill>
                    <a:srgbClr val="000000"/>
                  </a:solidFill>
                  <a:latin typeface="+mj-lt"/>
                </a:defRPr>
              </a:lvl2pPr>
              <a:lvl3pPr marL="685800" indent="-231775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Trebuchet MS" pitchFamily="34" charset="0"/>
                <a:buChar char="―"/>
                <a:defRPr sz="2600" b="0">
                  <a:solidFill>
                    <a:srgbClr val="000000"/>
                  </a:solidFill>
                  <a:latin typeface="+mj-lt"/>
                </a:defRPr>
              </a:lvl3pPr>
              <a:lvl4pPr marL="1146175" indent="-342900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Wingdings" panose="05000000000000000000" pitchFamily="2" charset="2"/>
                <a:buChar char="ü"/>
                <a:defRPr sz="2600" b="0">
                  <a:solidFill>
                    <a:srgbClr val="000000"/>
                  </a:solidFill>
                  <a:latin typeface="+mj-lt"/>
                </a:defRPr>
              </a:lvl4pPr>
              <a:lvl5pPr marL="1257300" indent="-230188" algn="l" rtl="0" eaLnBrk="0" fontAlgn="base" hangingPunct="0">
                <a:spcBef>
                  <a:spcPct val="0"/>
                </a:spcBef>
                <a:spcAft>
                  <a:spcPts val="600"/>
                </a:spcAft>
                <a:buFont typeface="Trebuchet MS" pitchFamily="34" charset="0"/>
                <a:buChar char="―"/>
                <a:defRPr sz="2600" b="0">
                  <a:solidFill>
                    <a:srgbClr val="000000"/>
                  </a:solidFill>
                  <a:latin typeface="+mj-lt"/>
                </a:defRPr>
              </a:lvl5pPr>
              <a:lvl6pPr marL="18351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6pPr>
              <a:lvl7pPr marL="22923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7pPr>
              <a:lvl8pPr marL="27495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8pPr>
              <a:lvl9pPr marL="3206750" indent="-230188" algn="l" rtl="0" fontAlgn="base">
                <a:spcBef>
                  <a:spcPct val="0"/>
                </a:spcBef>
                <a:spcAft>
                  <a:spcPct val="0"/>
                </a:spcAft>
                <a:buChar char="•"/>
                <a:defRPr>
                  <a:solidFill>
                    <a:srgbClr val="003366"/>
                  </a:solidFill>
                  <a:latin typeface="+mn-lt"/>
                </a:defRPr>
              </a:lvl9pPr>
            </a:lstStyle>
            <a:p>
              <a:pPr marL="630238" indent="0"/>
              <a:r>
                <a:rPr lang="en-US" kern="0" dirty="0"/>
                <a:t>Note: If suspect can’t complete the test, record clues that were observed and note why test was not completed.</a:t>
              </a:r>
            </a:p>
            <a:p>
              <a:endParaRPr lang="en-US" kern="0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65712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26256" y="640080"/>
            <a:ext cx="8051800" cy="582613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One Leg Stand Test Criterion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38956" y="1752600"/>
            <a:ext cx="8026400" cy="1143000"/>
          </a:xfrm>
        </p:spPr>
        <p:txBody>
          <a:bodyPr/>
          <a:lstStyle/>
          <a:p>
            <a:pPr algn="ctr"/>
            <a:r>
              <a:rPr lang="en-US" altLang="en-US" dirty="0"/>
              <a:t>2 or more clues indicates BAC </a:t>
            </a:r>
          </a:p>
          <a:p>
            <a:pPr algn="ctr"/>
            <a:r>
              <a:rPr lang="en-US" altLang="en-US" dirty="0"/>
              <a:t>at or above 0.08   (83% accurate)</a:t>
            </a:r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A81EF65-D188-47EC-BDCD-057DB90750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43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EA10B8F2-BA32-4300-8F71-F63AD809E2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7845" y="2553257"/>
            <a:ext cx="2300762" cy="2300762"/>
          </a:xfrm>
          <a:prstGeom prst="rect">
            <a:avLst/>
          </a:prstGeom>
        </p:spPr>
      </p:pic>
      <p:pic>
        <p:nvPicPr>
          <p:cNvPr id="9" name="Graphic 8" descr="Checkmark">
            <a:extLst>
              <a:ext uri="{FF2B5EF4-FFF2-40B4-BE49-F238E27FC236}">
                <a16:creationId xmlns:a16="http://schemas.microsoft.com/office/drawing/2014/main" id="{FC8D7E95-E01C-492C-AD6E-7D58294F1F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7845" y="4229657"/>
            <a:ext cx="2300762" cy="23007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5D6F75E-03DE-4369-8739-3FFD92B75D33}"/>
              </a:ext>
            </a:extLst>
          </p:cNvPr>
          <p:cNvSpPr txBox="1"/>
          <p:nvPr/>
        </p:nvSpPr>
        <p:spPr>
          <a:xfrm>
            <a:off x="5685395" y="2819400"/>
            <a:ext cx="219495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dirty="0">
                <a:solidFill>
                  <a:srgbClr val="FF0000"/>
                </a:solidFill>
                <a:latin typeface="Ink Free" panose="03080402000500000000" pitchFamily="66" charset="0"/>
              </a:rPr>
              <a:t>2</a:t>
            </a:r>
            <a:r>
              <a:rPr lang="en-US" sz="1200" dirty="0">
                <a:solidFill>
                  <a:srgbClr val="FF0000"/>
                </a:solidFill>
                <a:latin typeface="Ink Free" panose="03080402000500000000" pitchFamily="66" charset="0"/>
              </a:rPr>
              <a:t> 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806516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1149350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One Leg Stand Test </a:t>
            </a:r>
            <a:br>
              <a:rPr lang="en-US" altLang="en-US" dirty="0">
                <a:solidFill>
                  <a:schemeClr val="tx2"/>
                </a:solidFill>
              </a:rPr>
            </a:br>
            <a:r>
              <a:rPr lang="en-US" altLang="en-US" dirty="0">
                <a:solidFill>
                  <a:schemeClr val="tx2"/>
                </a:solidFill>
              </a:rPr>
              <a:t>Documentation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FFA666-1026-4D49-A3C8-E71F5A98B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556" y="2514600"/>
            <a:ext cx="8624887" cy="269609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7015BA-C9E0-4E9B-B8BD-68891948DB7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44</a:t>
            </a:fld>
            <a:endParaRPr lang="en-US" dirty="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2397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One Leg Stand Demonstration</a:t>
            </a:r>
          </a:p>
        </p:txBody>
      </p:sp>
      <p:pic>
        <p:nvPicPr>
          <p:cNvPr id="4" name="OLS_1">
            <a:hlinkClick r:id="" action="ppaction://media"/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1512" y="1646872"/>
            <a:ext cx="7800975" cy="438785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3A6E83-EA0F-4FFD-8C5D-14B96C06F4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2-</a:t>
            </a:r>
            <a:fld id="{CD278D98-41F7-4C0D-8213-C3B403C9C9AD}" type="slidenum">
              <a:rPr lang="en-US" smtClean="0"/>
              <a:pPr>
                <a:defRPr/>
              </a:pPr>
              <a:t>45</a:t>
            </a:fld>
            <a:endParaRPr lang="en-US" dirty="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223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7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dirty="0"/>
              <a:t>Questions?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2B455F-7CE6-4C5B-8146-FF643D8BC35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r>
              <a:rPr lang="en-US"/>
              <a:t>2-</a:t>
            </a:r>
            <a:fld id="{CD278D98-41F7-4C0D-8213-C3B403C9C9AD}" type="slidenum">
              <a:rPr lang="en-US" smtClean="0"/>
              <a:pPr/>
              <a:t>46</a:t>
            </a:fld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417299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754"/>
  <p:tag name="MMPROD_UIDATA" val="&lt;database version=&quot;11.0&quot;&gt;&lt;object type=&quot;1&quot; unique_id=&quot;10001&quot;&gt;&lt;object type=&quot;2&quot; unique_id=&quot;178677&quot;&gt;&lt;object type=&quot;3&quot; unique_id=&quot;178678&quot;&gt;&lt;property id=&quot;20148&quot; value=&quot;5&quot;/&gt;&lt;property id=&quot;20300&quot; value=&quot;Slide 1&quot;/&gt;&lt;property id=&quot;20307&quot; value=&quot;306&quot;/&gt;&lt;/object&gt;&lt;object type=&quot;3&quot; unique_id=&quot;178679&quot;&gt;&lt;property id=&quot;20148&quot; value=&quot;5&quot;/&gt;&lt;property id=&quot;20300&quot; value=&quot;Slide 2 - &amp;quot;Learning Objectives&amp;quot;&quot;/&gt;&lt;property id=&quot;20307&quot; value=&quot;307&quot;/&gt;&lt;/object&gt;&lt;object type=&quot;3&quot; unique_id=&quot;178680&quot;&gt;&lt;property id=&quot;20148&quot; value=&quot;5&quot;/&gt;&lt;property id=&quot;20300&quot; value=&quot;Slide 4 - &amp;quot;Overview of  Original SFST Validation Studies&amp;quot;&quot;/&gt;&lt;property id=&quot;20307&quot; value=&quot;308&quot;/&gt;&lt;/object&gt;&lt;object type=&quot;3&quot; unique_id=&quot;178681&quot;&gt;&lt;property id=&quot;20148&quot; value=&quot;5&quot;/&gt;&lt;property id=&quot;20300&quot; value=&quot;Slide 5 - &amp;quot;Original SCRI SFST Reliability&amp;quot;&quot;/&gt;&lt;property id=&quot;20307&quot; value=&quot;309&quot;/&gt;&lt;/object&gt;&lt;object type=&quot;3&quot; unique_id=&quot;178682&quot;&gt;&lt;property id=&quot;20148&quot; value=&quot;5&quot;/&gt;&lt;property id=&quot;20300&quot; value=&quot;Slide 6 - &amp;quot;SFST Field Validation Studies&amp;quot;&quot;/&gt;&lt;property id=&quot;20307&quot; value=&quot;310&quot;/&gt;&lt;/object&gt;&lt;object type=&quot;3&quot; unique_id=&quot;178683&quot;&gt;&lt;property id=&quot;20148&quot; value=&quot;5&quot;/&gt;&lt;property id=&quot;20300&quot; value=&quot;Slide 7 - &amp;quot;Difference in Results&amp;quot;&quot;/&gt;&lt;property id=&quot;20307&quot; value=&quot;311&quot;/&gt;&lt;/object&gt;&lt;object type=&quot;3&quot; unique_id=&quot;178687&quot;&gt;&lt;property id=&quot;20148&quot; value=&quot;5&quot;/&gt;&lt;property id=&quot;20300&quot; value=&quot;Slide 9 - &amp;quot;Validation Study Exercise&amp;quot;&quot;/&gt;&lt;property id=&quot;20307&quot; value=&quot;315&quot;/&gt;&lt;/object&gt;&lt;object type=&quot;3&quot; unique_id=&quot;178688&quot;&gt;&lt;property id=&quot;20148&quot; value=&quot;5&quot;/&gt;&lt;property id=&quot;20300&quot; value=&quot;Slide 10 - &amp;quot;Nystagmus&amp;quot;&quot;/&gt;&lt;property id=&quot;20307&quot; value=&quot;316&quot;/&gt;&lt;/object&gt;&lt;object type=&quot;3&quot; unique_id=&quot;178689&quot;&gt;&lt;property id=&quot;20148&quot; value=&quot;5&quot;/&gt;&lt;property id=&quot;20300&quot; value=&quot;Slide 11 - &amp;quot;Categories of Nystagmus&amp;quot;&quot;/&gt;&lt;property id=&quot;20307&quot; value=&quot;317&quot;/&gt;&lt;/object&gt;&lt;object type=&quot;3&quot; unique_id=&quot;178690&quot;&gt;&lt;property id=&quot;20148&quot; value=&quot;5&quot;/&gt;&lt;property id=&quot;20300&quot; value=&quot;Slide 12 - &amp;quot;Gaze Nystagmus&amp;quot;&quot;/&gt;&lt;property id=&quot;20307&quot; value=&quot;318&quot;/&gt;&lt;/object&gt;&lt;object type=&quot;3&quot; unique_id=&quot;178691&quot;&gt;&lt;property id=&quot;20148&quot; value=&quot;5&quot;/&gt;&lt;property id=&quot;20300&quot; value=&quot;Slide 13 - &amp;quot;Horizontal Gaze Nystagmus&amp;quot;&quot;/&gt;&lt;property id=&quot;20307&quot; value=&quot;319&quot;/&gt;&lt;/object&gt;&lt;object type=&quot;3&quot; unique_id=&quot;178692&quot;&gt;&lt;property id=&quot;20148&quot; value=&quot;5&quot;/&gt;&lt;property id=&quot;20300&quot; value=&quot;Slide 15 - &amp;quot;Administrative Procedures&amp;quot;&quot;/&gt;&lt;property id=&quot;20307&quot; value=&quot;320&quot;/&gt;&lt;/object&gt;&lt;object type=&quot;3&quot; unique_id=&quot;178693&quot;&gt;&lt;property id=&quot;20148&quot; value=&quot;5&quot;/&gt;&lt;property id=&quot;20300&quot; value=&quot;Slide 16 - &amp;quot;Administrative Procedures&amp;quot;&quot;/&gt;&lt;property id=&quot;20307&quot; value=&quot;321&quot;/&gt;&lt;/object&gt;&lt;object type=&quot;3&quot; unique_id=&quot;178694&quot;&gt;&lt;property id=&quot;20148&quot; value=&quot;5&quot;/&gt;&lt;property id=&quot;20300&quot; value=&quot;Slide 17 - &amp;quot;Three Clues of Horizontal Gaze Nystagmus&amp;quot;&quot;/&gt;&lt;property id=&quot;20307&quot; value=&quot;322&quot;/&gt;&lt;/object&gt;&lt;object type=&quot;3&quot; unique_id=&quot;178695&quot;&gt;&lt;property id=&quot;20148&quot; value=&quot;5&quot;/&gt;&lt;property id=&quot;20300&quot; value=&quot;Slide 18 - &amp;quot;Clue Number 1&amp;quot;&quot;/&gt;&lt;property id=&quot;20307&quot; value=&quot;323&quot;/&gt;&lt;/object&gt;&lt;object type=&quot;3&quot; unique_id=&quot;178696&quot;&gt;&lt;property id=&quot;20148&quot; value=&quot;5&quot;/&gt;&lt;property id=&quot;20300&quot; value=&quot;Slide 19 - &amp;quot; Three Clues of Horizontal Gaze Nystagmus &amp;quot;&quot;/&gt;&lt;property id=&quot;20307&quot; value=&quot;324&quot;/&gt;&lt;/object&gt;&lt;object type=&quot;3&quot; unique_id=&quot;178697&quot;&gt;&lt;property id=&quot;20148&quot; value=&quot;5&quot;/&gt;&lt;property id=&quot;20300&quot; value=&quot;Slide 20 - &amp;quot;Clue Number 2&amp;quot;&quot;/&gt;&lt;property id=&quot;20307&quot; value=&quot;325&quot;/&gt;&lt;/object&gt;&lt;object type=&quot;3&quot; unique_id=&quot;178698&quot;&gt;&lt;property id=&quot;20148&quot; value=&quot;5&quot;/&gt;&lt;property id=&quot;20300&quot; value=&quot;Slide 21 - &amp;quot;Three Clues of Horizontal Gaze Nystagmus&amp;quot;&quot;/&gt;&lt;property id=&quot;20307&quot; value=&quot;326&quot;/&gt;&lt;/object&gt;&lt;object type=&quot;3&quot; unique_id=&quot;178699&quot;&gt;&lt;property id=&quot;20148&quot; value=&quot;5&quot;/&gt;&lt;property id=&quot;20300&quot; value=&quot;Slide 22 - &amp;quot;Clue Number 3&amp;quot;&quot;/&gt;&lt;property id=&quot;20307&quot; value=&quot;327&quot;/&gt;&lt;/object&gt;&lt;object type=&quot;3&quot; unique_id=&quot;178700&quot;&gt;&lt;property id=&quot;20148&quot; value=&quot;5&quot;/&gt;&lt;property id=&quot;20300&quot; value=&quot;Slide 23 - &amp;quot;Onset of Nystagmus  Prior to Approximately 45 Degrees&amp;quot;&quot;/&gt;&lt;property id=&quot;20307&quot; value=&quot;328&quot;/&gt;&lt;/object&gt;&lt;object type=&quot;3&quot; unique_id=&quot;178702&quot;&gt;&lt;property id=&quot;20148&quot; value=&quot;5&quot;/&gt;&lt;property id=&quot;20300&quot; value=&quot;Slide 24 - &amp;quot;Three Clues of Horizontal Gaze Nystagmus&amp;quot;&quot;/&gt;&lt;property id=&quot;20307&quot; value=&quot;330&quot;/&gt;&lt;/object&gt;&lt;object type=&quot;3&quot; unique_id=&quot;178704&quot;&gt;&lt;property id=&quot;20148&quot; value=&quot;5&quot;/&gt;&lt;property id=&quot;20300&quot; value=&quot;Slide 25 - &amp;quot;Vertical Nystagmus&amp;quot;&quot;/&gt;&lt;property id=&quot;20307&quot; value=&quot;332&quot;/&gt;&lt;/object&gt;&lt;object type=&quot;3&quot; unique_id=&quot;178705&quot;&gt;&lt;property id=&quot;20148&quot; value=&quot;5&quot;/&gt;&lt;property id=&quot;20300&quot; value=&quot;Slide 26 - &amp;quot;Vertical Nystagmus&amp;quot;&quot;/&gt;&lt;property id=&quot;20307&quot; value=&quot;333&quot;/&gt;&lt;/object&gt;&lt;object type=&quot;3&quot; unique_id=&quot;178706&quot;&gt;&lt;property id=&quot;20148&quot; value=&quot;5&quot;/&gt;&lt;property id=&quot;20300&quot; value=&quot;Slide 27 - &amp;quot;Horizontal Gaze Nystagmus Test Interpretation&amp;quot;&quot;/&gt;&lt;property id=&quot;20307&quot; value=&quot;334&quot;/&gt;&lt;/object&gt;&lt;object type=&quot;3&quot; unique_id=&quot;178707&quot;&gt;&lt;property id=&quot;20148&quot; value=&quot;5&quot;/&gt;&lt;property id=&quot;20300&quot; value=&quot;Slide 28 - &amp;quot;Documenting Horizontal Gaze Nystagmus Clues&amp;quot;&quot;/&gt;&lt;property id=&quot;20307&quot; value=&quot;335&quot;/&gt;&lt;/object&gt;&lt;object type=&quot;3&quot; unique_id=&quot;178708&quot;&gt;&lt;property id=&quot;20148&quot; value=&quot;5&quot;/&gt;&lt;property id=&quot;20300&quot; value=&quot;Slide 29 - &amp;quot;Horizontal Gaze Nystagmus Test Demonstration&amp;quot;&quot;/&gt;&lt;property id=&quot;20307&quot; value=&quot;336&quot;/&gt;&lt;/object&gt;&lt;object type=&quot;3&quot; unique_id=&quot;178710&quot;&gt;&lt;property id=&quot;20148&quot; value=&quot;5&quot;/&gt;&lt;property id=&quot;20300&quot; value=&quot;Slide 30 - &amp;quot;Walk and Turn&amp;quot;&quot;/&gt;&lt;property id=&quot;20307&quot; value=&quot;338&quot;/&gt;&lt;/object&gt;&lt;object type=&quot;3&quot; unique_id=&quot;178711&quot;&gt;&lt;property id=&quot;20148&quot; value=&quot;5&quot;/&gt;&lt;property id=&quot;20300&quot; value=&quot;Slide 31 - &amp;quot;Safety Precautions&amp;quot;&quot;/&gt;&lt;property id=&quot;20307&quot; value=&quot;339&quot;/&gt;&lt;/object&gt;&lt;object type=&quot;3&quot; unique_id=&quot;178712&quot;&gt;&lt;property id=&quot;20148&quot; value=&quot;5&quot;/&gt;&lt;property id=&quot;20300&quot; value=&quot;Slide 32 - &amp;quot;Walk and Turn Test&amp;quot;&quot;/&gt;&lt;property id=&quot;20307&quot; value=&quot;340&quot;/&gt;&lt;/object&gt;&lt;object type=&quot;3&quot; unique_id=&quot;178713&quot;&gt;&lt;property id=&quot;20148&quot; value=&quot;5&quot;/&gt;&lt;property id=&quot;20300&quot; value=&quot;Slide 33 - &amp;quot;Walk and Turn Test Diagram &amp;quot;&quot;/&gt;&lt;property id=&quot;20307&quot; value=&quot;341&quot;/&gt;&lt;/object&gt;&lt;object type=&quot;3&quot; unique_id=&quot;178714&quot;&gt;&lt;property id=&quot;20148&quot; value=&quot;5&quot;/&gt;&lt;property id=&quot;20300&quot; value=&quot;Slide 34 - &amp;quot;Walk and Turn Test Clues&amp;quot;&quot;/&gt;&lt;property id=&quot;20307&quot; value=&quot;342&quot;/&gt;&lt;/object&gt;&lt;object type=&quot;3&quot; unique_id=&quot;178715&quot;&gt;&lt;property id=&quot;20148&quot; value=&quot;5&quot;/&gt;&lt;property id=&quot;20300&quot; value=&quot;Slide 35 - &amp;quot;Walk and Turn Test Clues  &amp;quot;&quot;/&gt;&lt;property id=&quot;20307&quot; value=&quot;343&quot;/&gt;&lt;/object&gt;&lt;object type=&quot;3&quot; unique_id=&quot;178716&quot;&gt;&lt;property id=&quot;20148&quot; value=&quot;5&quot;/&gt;&lt;property id=&quot;20300&quot; value=&quot;Slide 37 - &amp;quot;Documenting Walk and Turn Test&amp;quot;&quot;/&gt;&lt;property id=&quot;20307&quot; value=&quot;344&quot;/&gt;&lt;/object&gt;&lt;object type=&quot;3&quot; unique_id=&quot;178718&quot;&gt;&lt;property id=&quot;20148&quot; value=&quot;5&quot;/&gt;&lt;property id=&quot;20300&quot; value=&quot;Slide 36 - &amp;quot;Walk and Turn Test Criterion&amp;quot;&quot;/&gt;&lt;property id=&quot;20307&quot; value=&quot;346&quot;/&gt;&lt;/object&gt;&lt;object type=&quot;3&quot; unique_id=&quot;178719&quot;&gt;&lt;property id=&quot;20148&quot; value=&quot;5&quot;/&gt;&lt;property id=&quot;20300&quot; value=&quot;Slide 38 - &amp;quot;Walk and Turn Demonstration&amp;quot;&quot;/&gt;&lt;property id=&quot;20307&quot; value=&quot;347&quot;/&gt;&lt;/object&gt;&lt;object type=&quot;3&quot; unique_id=&quot;178720&quot;&gt;&lt;property id=&quot;20148&quot; value=&quot;5&quot;/&gt;&lt;property id=&quot;20300&quot; value=&quot;Slide 39 - &amp;quot;One Leg Stand&amp;quot;&quot;/&gt;&lt;property id=&quot;20307&quot; value=&quot;348&quot;/&gt;&lt;/object&gt;&lt;object type=&quot;3&quot; unique_id=&quot;178721&quot;&gt;&lt;property id=&quot;20148&quot; value=&quot;5&quot;/&gt;&lt;property id=&quot;20300&quot; value=&quot;Slide 40 - &amp;quot;Administrative Procedures&amp;quot;&quot;/&gt;&lt;property id=&quot;20307&quot; value=&quot;349&quot;/&gt;&lt;/object&gt;&lt;object type=&quot;3&quot; unique_id=&quot;178722&quot;&gt;&lt;property id=&quot;20148&quot; value=&quot;5&quot;/&gt;&lt;property id=&quot;20300&quot; value=&quot;Slide 41 - &amp;quot;Administrative Procedures&amp;quot;&quot;/&gt;&lt;property id=&quot;20307&quot; value=&quot;350&quot;/&gt;&lt;/object&gt;&lt;object type=&quot;3&quot; unique_id=&quot;178723&quot;&gt;&lt;property id=&quot;20148&quot; value=&quot;5&quot;/&gt;&lt;property id=&quot;20300&quot; value=&quot;Slide 42 - &amp;quot;One Leg Stand Test Clues&amp;quot;&quot;/&gt;&lt;property id=&quot;20307&quot; value=&quot;351&quot;/&gt;&lt;/object&gt;&lt;object type=&quot;3&quot; unique_id=&quot;178724&quot;&gt;&lt;property id=&quot;20148&quot; value=&quot;5&quot;/&gt;&lt;property id=&quot;20300&quot; value=&quot;Slide 44 - &amp;quot;One Leg Stand Test  Documentation and Considerations&amp;quot;&quot;/&gt;&lt;property id=&quot;20307&quot; value=&quot;352&quot;/&gt;&lt;/object&gt;&lt;object type=&quot;3&quot; unique_id=&quot;178725&quot;&gt;&lt;property id=&quot;20148&quot; value=&quot;5&quot;/&gt;&lt;property id=&quot;20300&quot; value=&quot;Slide 43 - &amp;quot;One Leg Stand Test Criterion&amp;quot;&quot;/&gt;&lt;property id=&quot;20307&quot; value=&quot;353&quot;/&gt;&lt;/object&gt;&lt;object type=&quot;3&quot; unique_id=&quot;178726&quot;&gt;&lt;property id=&quot;20148&quot; value=&quot;5&quot;/&gt;&lt;property id=&quot;20300&quot; value=&quot;Slide 45 - &amp;quot;One Leg Stand Demonstration&amp;quot;&quot;/&gt;&lt;property id=&quot;20307&quot; value=&quot;354&quot;/&gt;&lt;/object&gt;&lt;object type=&quot;3&quot; unique_id=&quot;178727&quot;&gt;&lt;property id=&quot;20148&quot; value=&quot;5&quot;/&gt;&lt;property id=&quot;20300&quot; value=&quot;Slide 46 - &amp;quot;QUESTIONS?&amp;quot;&quot;/&gt;&lt;property id=&quot;20307&quot; value=&quot;355&quot;/&gt;&lt;/object&gt;&lt;object type=&quot;3&quot; unique_id=&quot;178780&quot;&gt;&lt;property id=&quot;20148&quot; value=&quot;5&quot;/&gt;&lt;property id=&quot;20300&quot; value=&quot;Slide 3 - &amp;quot;Learning Objectives (Continued)&amp;quot;&quot;/&gt;&lt;property id=&quot;20307&quot; value=&quot;359&quot;/&gt;&lt;/object&gt;&lt;object type=&quot;3&quot; unique_id=&quot;178781&quot;&gt;&lt;property id=&quot;20148&quot; value=&quot;5&quot;/&gt;&lt;property id=&quot;20300&quot; value=&quot;Slide 8 - &amp;quot;“Correct” and “Incorrect”  Arrest Decisions&amp;quot;&quot;/&gt;&lt;property id=&quot;20307&quot; value=&quot;358&quot;/&gt;&lt;/object&gt;&lt;object type=&quot;3&quot; unique_id=&quot;178782&quot;&gt;&lt;property id=&quot;20148&quot; value=&quot;5&quot;/&gt;&lt;property id=&quot;20300&quot; value=&quot;Slide 14 - &amp;quot;Administrative Procedures (Continued)&amp;quot;&quot;/&gt;&lt;property id=&quot;20307&quot; value=&quot;361&quot;/&gt;&lt;/object&gt;&lt;/object&gt;&lt;object type=&quot;8&quot; unique_id=&quot;178779&quot;&gt;&lt;/object&gt;&lt;/object&gt;&lt;/database&gt;"/>
  <p:tag name="ARTICULATE_SLIDE_COUNT" val="46"/>
  <p:tag name="ARTICULATE_PROJECT_OPEN" val="0"/>
  <p:tag name="SECTOMILLISECCONVERTED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4_Default Design">
  <a:themeElements>
    <a:clrScheme name="DEC">
      <a:dk1>
        <a:srgbClr val="003D7D"/>
      </a:dk1>
      <a:lt1>
        <a:srgbClr val="FFFFFF"/>
      </a:lt1>
      <a:dk2>
        <a:srgbClr val="003D7D"/>
      </a:dk2>
      <a:lt2>
        <a:srgbClr val="38939B"/>
      </a:lt2>
      <a:accent1>
        <a:srgbClr val="F49415"/>
      </a:accent1>
      <a:accent2>
        <a:srgbClr val="FFC100"/>
      </a:accent2>
      <a:accent3>
        <a:srgbClr val="FFFFFF"/>
      </a:accent3>
      <a:accent4>
        <a:srgbClr val="00336A"/>
      </a:accent4>
      <a:accent5>
        <a:srgbClr val="CC0000"/>
      </a:accent5>
      <a:accent6>
        <a:srgbClr val="164794"/>
      </a:accent6>
      <a:hlink>
        <a:srgbClr val="002D5D"/>
      </a:hlink>
      <a:folHlink>
        <a:srgbClr val="1788FF"/>
      </a:folHlink>
    </a:clrScheme>
    <a:fontScheme name="3_Default Design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3_Default Design 1">
        <a:dk1>
          <a:srgbClr val="003D7D"/>
        </a:dk1>
        <a:lt1>
          <a:srgbClr val="FFFFFF"/>
        </a:lt1>
        <a:dk2>
          <a:srgbClr val="003D7D"/>
        </a:dk2>
        <a:lt2>
          <a:srgbClr val="38939B"/>
        </a:lt2>
        <a:accent1>
          <a:srgbClr val="D0DDEA"/>
        </a:accent1>
        <a:accent2>
          <a:srgbClr val="5D87A1"/>
        </a:accent2>
        <a:accent3>
          <a:srgbClr val="FFFFFF"/>
        </a:accent3>
        <a:accent4>
          <a:srgbClr val="00336A"/>
        </a:accent4>
        <a:accent5>
          <a:srgbClr val="E4EBF3"/>
        </a:accent5>
        <a:accent6>
          <a:srgbClr val="537A91"/>
        </a:accent6>
        <a:hlink>
          <a:srgbClr val="B32317"/>
        </a:hlink>
        <a:folHlink>
          <a:srgbClr val="38939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Default Design 2">
        <a:dk1>
          <a:srgbClr val="003D7D"/>
        </a:dk1>
        <a:lt1>
          <a:srgbClr val="FFFFFF"/>
        </a:lt1>
        <a:dk2>
          <a:srgbClr val="003D7D"/>
        </a:dk2>
        <a:lt2>
          <a:srgbClr val="38939B"/>
        </a:lt2>
        <a:accent1>
          <a:srgbClr val="D0DDEA"/>
        </a:accent1>
        <a:accent2>
          <a:srgbClr val="5D87A1"/>
        </a:accent2>
        <a:accent3>
          <a:srgbClr val="FFFFFF"/>
        </a:accent3>
        <a:accent4>
          <a:srgbClr val="00336A"/>
        </a:accent4>
        <a:accent5>
          <a:srgbClr val="E4EBF3"/>
        </a:accent5>
        <a:accent6>
          <a:srgbClr val="537A91"/>
        </a:accent6>
        <a:hlink>
          <a:srgbClr val="FFFFFF"/>
        </a:hlink>
        <a:folHlink>
          <a:srgbClr val="38939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b824c7f-51f7-4a34-abf7-583235791f73">
      <Terms xmlns="http://schemas.microsoft.com/office/infopath/2007/PartnerControls"/>
    </lcf76f155ced4ddcb4097134ff3c332f>
    <TaxCatchAll xmlns="71719e9c-7336-49bb-b7b9-675fa730d86b" xsi:nil="true"/>
    <Category xmlns="eb824c7f-51f7-4a34-abf7-583235791f7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7A7BACAF1AB684B894DA703E83F8BDE" ma:contentTypeVersion="12" ma:contentTypeDescription="Create a new document." ma:contentTypeScope="" ma:versionID="3bce4673be3f5fee6e54c45e2769f30d">
  <xsd:schema xmlns:xsd="http://www.w3.org/2001/XMLSchema" xmlns:xs="http://www.w3.org/2001/XMLSchema" xmlns:p="http://schemas.microsoft.com/office/2006/metadata/properties" xmlns:ns2="eb824c7f-51f7-4a34-abf7-583235791f73" xmlns:ns3="71719e9c-7336-49bb-b7b9-675fa730d86b" targetNamespace="http://schemas.microsoft.com/office/2006/metadata/properties" ma:root="true" ma:fieldsID="afc45caa957759d642f51dbda5545306" ns2:_="" ns3:_="">
    <xsd:import namespace="eb824c7f-51f7-4a34-abf7-583235791f73"/>
    <xsd:import namespace="71719e9c-7336-49bb-b7b9-675fa730d86b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824c7f-51f7-4a34-abf7-583235791f73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920e099-540f-4e49-b54d-0e500676ccf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Category" ma:index="19" nillable="true" ma:displayName="Category" ma:format="Dropdown" ma:internalName="Category">
      <xsd:simpleType>
        <xsd:restriction base="dms:Choice">
          <xsd:enumeration value="Car"/>
          <xsd:enumeration value="Fire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19e9c-7336-49bb-b7b9-675fa730d86b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8b2f0e0-ac4c-4c3c-975c-93bba30cf0f0}" ma:internalName="TaxCatchAll" ma:showField="CatchAllData" ma:web="71719e9c-7336-49bb-b7b9-675fa730d86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1F6BDF-AA0F-4EB0-8507-45B6132269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1A2DA5-4B20-4591-86AA-192DAC47C5A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d1f51b4b-47f1-4e3b-a064-a1e52dfcf961"/>
    <ds:schemaRef ds:uri="bb67591a-a4e0-4be5-8606-6b03c887204c"/>
  </ds:schemaRefs>
</ds:datastoreItem>
</file>

<file path=customXml/itemProps3.xml><?xml version="1.0" encoding="utf-8"?>
<ds:datastoreItem xmlns:ds="http://schemas.openxmlformats.org/officeDocument/2006/customXml" ds:itemID="{1F9CF74F-F4C2-4731-9B84-F56A894A8C89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1721</Words>
  <Application>Microsoft Office PowerPoint</Application>
  <PresentationFormat>On-screen Show (4:3)</PresentationFormat>
  <Paragraphs>491</Paragraphs>
  <Slides>46</Slides>
  <Notes>46</Notes>
  <HiddenSlides>0</HiddenSlides>
  <MMClips>7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Arial</vt:lpstr>
      <vt:lpstr>Arial Black</vt:lpstr>
      <vt:lpstr>Arial Narrow</vt:lpstr>
      <vt:lpstr>Calibri</vt:lpstr>
      <vt:lpstr>Ink Free</vt:lpstr>
      <vt:lpstr>Trebuchet MS</vt:lpstr>
      <vt:lpstr>Wingdings</vt:lpstr>
      <vt:lpstr>4_Default Design</vt:lpstr>
      <vt:lpstr>PowerPoint Presentation</vt:lpstr>
      <vt:lpstr>Learning Objectives</vt:lpstr>
      <vt:lpstr>Overview of  Original SFST Validation Studies</vt:lpstr>
      <vt:lpstr>Original SCRI SFST Reliability</vt:lpstr>
      <vt:lpstr>SFST Field Validation Studies</vt:lpstr>
      <vt:lpstr>Difference in Results</vt:lpstr>
      <vt:lpstr>“Correct” and “Incorrect”  Arrest Decisions</vt:lpstr>
      <vt:lpstr>Validation Study Exercise</vt:lpstr>
      <vt:lpstr>Nystagmus</vt:lpstr>
      <vt:lpstr>Categories of Nystagmus</vt:lpstr>
      <vt:lpstr>Gaze Nystagmus</vt:lpstr>
      <vt:lpstr>Horizontal Gaze Nystagmus</vt:lpstr>
      <vt:lpstr>Administrative Procedures</vt:lpstr>
      <vt:lpstr>Administrative Procedures</vt:lpstr>
      <vt:lpstr>Administrative Procedures</vt:lpstr>
      <vt:lpstr>Three Clues of Horizontal Gaze Nystagmus</vt:lpstr>
      <vt:lpstr>Clue 1</vt:lpstr>
      <vt:lpstr> Three Clues of Horizontal Gaze Nystagmus </vt:lpstr>
      <vt:lpstr>Clue 2</vt:lpstr>
      <vt:lpstr>Three Clues of Horizontal Gaze Nystagmus</vt:lpstr>
      <vt:lpstr>Clue 3</vt:lpstr>
      <vt:lpstr>Onset of Nystagmus  Prior to Approximately 45 Degrees</vt:lpstr>
      <vt:lpstr>Three Clues of Horizontal Gaze Nystagmus</vt:lpstr>
      <vt:lpstr>HGN Test Criterion</vt:lpstr>
      <vt:lpstr>Vertical Nystagmus</vt:lpstr>
      <vt:lpstr>Vertical Nystagmus</vt:lpstr>
      <vt:lpstr>Horizontal Gaze Nystagmus Test Interpretation</vt:lpstr>
      <vt:lpstr>Documenting Horizontal Gaze Nystagmus Clues</vt:lpstr>
      <vt:lpstr>Horizontal Gaze Nystagmus Test Demonstration</vt:lpstr>
      <vt:lpstr>Walk and Turn</vt:lpstr>
      <vt:lpstr>Safety Precautions</vt:lpstr>
      <vt:lpstr>Walk and Turn Test</vt:lpstr>
      <vt:lpstr>Walk and Turn Test Diagram </vt:lpstr>
      <vt:lpstr>Walk and Turn Test Clues</vt:lpstr>
      <vt:lpstr>Walk and Turn Test Clues  </vt:lpstr>
      <vt:lpstr>Walk and Turn Test Criterion</vt:lpstr>
      <vt:lpstr>Walk and Turn Test Diagram </vt:lpstr>
      <vt:lpstr>Walk and Turn Demonstration</vt:lpstr>
      <vt:lpstr>One Leg Stand</vt:lpstr>
      <vt:lpstr>Administrative Procedures</vt:lpstr>
      <vt:lpstr>Administrative Procedures</vt:lpstr>
      <vt:lpstr>One Leg Stand Test Clues</vt:lpstr>
      <vt:lpstr>One Leg Stand Test Criterion</vt:lpstr>
      <vt:lpstr>One Leg Stand Test  Documentation</vt:lpstr>
      <vt:lpstr>One Leg Stand Demonstration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2021-02-08T20:12:02Z</dcterms:created>
  <dcterms:modified xsi:type="dcterms:W3CDTF">2025-03-06T20:27:10Z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3D8B9A06-41AA-42E0-9C16-4D908A3AA3B6</vt:lpwstr>
  </property>
  <property fmtid="{D5CDD505-2E9C-101B-9397-08002B2CF9AE}" pid="3" name="ArticulatePath">
    <vt:lpwstr>ARIDE_PPT_02 February 2021</vt:lpwstr>
  </property>
  <property fmtid="{D5CDD505-2E9C-101B-9397-08002B2CF9AE}" pid="4" name="ContentTypeId">
    <vt:lpwstr>0x01010067A7BACAF1AB684B894DA703E83F8BDE</vt:lpwstr>
  </property>
  <property fmtid="{D5CDD505-2E9C-101B-9397-08002B2CF9AE}" pid="5" name="MediaServiceImageTags">
    <vt:lpwstr/>
  </property>
</Properties>
</file>