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2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7"/>
  </p:notesMasterIdLst>
  <p:handoutMasterIdLst>
    <p:handoutMasterId r:id="rId8"/>
  </p:handoutMasterIdLst>
  <p:sldIdLst>
    <p:sldId id="562" r:id="rId2"/>
    <p:sldId id="538" r:id="rId3"/>
    <p:sldId id="558" r:id="rId4"/>
    <p:sldId id="561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95813" autoAdjust="0"/>
  </p:normalViewPr>
  <p:slideViewPr>
    <p:cSldViewPr snapToGrid="0">
      <p:cViewPr varScale="1">
        <p:scale>
          <a:sx n="78" d="100"/>
          <a:sy n="78" d="100"/>
        </p:scale>
        <p:origin x="1459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87F0173-16F0-4646-9A0B-753315471F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114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charset="0"/>
                <a:cs typeface="+mn-cs"/>
              </a:defRPr>
            </a:lvl1pPr>
          </a:lstStyle>
          <a:p>
            <a:pPr algn="ctr">
              <a:defRPr/>
            </a:pPr>
            <a:r>
              <a:rPr lang="en-US" dirty="0"/>
              <a:t>DWI Detection Standardized Field Sobriety Testing</a:t>
            </a:r>
          </a:p>
          <a:p>
            <a:pPr algn="ctr">
              <a:defRPr/>
            </a:pPr>
            <a:r>
              <a:rPr lang="en-US" dirty="0"/>
              <a:t>Test Battery Demonstrations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9</a:t>
            </a:r>
          </a:p>
          <a:p>
            <a:pPr>
              <a:defRPr/>
            </a:pPr>
            <a:r>
              <a:rPr lang="en-US" dirty="0"/>
              <a:t>Page </a:t>
            </a:r>
            <a:fld id="{6B4AEF6D-D366-42BB-8C0A-AB9061723383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6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1639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96863"/>
            <a:ext cx="3400425" cy="25495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xfrm>
            <a:off x="582613" y="4560890"/>
            <a:ext cx="618490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1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6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355600"/>
            <a:ext cx="3400425" cy="2549525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xfrm>
            <a:off x="451261" y="3116455"/>
            <a:ext cx="6436427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i="1" dirty="0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2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50825"/>
            <a:ext cx="3400425" cy="2549525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36427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3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03413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38892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“Dry Run” Practice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CB8957A2-48FF-44DC-BA41-15B8F52E927E}" type="slidenum">
              <a:rPr lang="en-US" smtClean="0"/>
              <a:pPr>
                <a:defRPr/>
              </a:pPr>
              <a:t>4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84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16388" name="Notes Placeholder 1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12677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dirty="0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5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022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6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33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21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949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9-</a:t>
            </a:r>
            <a:fld id="{87188578-EC0C-4ADA-A86B-22E6E71BB9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9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9 – SFST Demonstrations and Practice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9-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416209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660898" y="1972928"/>
            <a:ext cx="3556000" cy="854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Session 9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225258" y="2827003"/>
            <a:ext cx="442728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SFST Demonstrations and Practice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413" y="1731146"/>
            <a:ext cx="3961043" cy="264198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642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4"/>
          <p:cNvSpPr>
            <a:spLocks noGrp="1"/>
          </p:cNvSpPr>
          <p:nvPr>
            <p:ph sz="quarter" idx="1"/>
          </p:nvPr>
        </p:nvSpPr>
        <p:spPr>
          <a:xfrm>
            <a:off x="477672" y="1733550"/>
            <a:ext cx="8173959" cy="3619500"/>
          </a:xfrm>
        </p:spPr>
        <p:txBody>
          <a:bodyPr/>
          <a:lstStyle/>
          <a:p>
            <a:pPr marL="285750" lvl="1" indent="-285750" eaLnBrk="1" hangingPunct="1">
              <a:buFontTx/>
              <a:buChar char="•"/>
              <a:defRPr/>
            </a:pPr>
            <a:r>
              <a:rPr lang="en-US" sz="2600" dirty="0"/>
              <a:t>Demonstrate appropriate administrative procedures for SFSTs</a:t>
            </a:r>
          </a:p>
        </p:txBody>
      </p:sp>
      <p:sp>
        <p:nvSpPr>
          <p:cNvPr id="7171" name="Title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/>
              <a:t>Learning Objective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9-2</a:t>
            </a:r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3A7588CD-B5D4-438A-AAC4-D7A54755F0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712" y="3162918"/>
            <a:ext cx="3163119" cy="316311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4"/>
          <p:cNvSpPr>
            <a:spLocks noGrp="1"/>
          </p:cNvSpPr>
          <p:nvPr>
            <p:ph sz="quarter" idx="1"/>
          </p:nvPr>
        </p:nvSpPr>
        <p:spPr>
          <a:xfrm>
            <a:off x="477672" y="1908810"/>
            <a:ext cx="8215952" cy="3619500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600" b="1" dirty="0"/>
              <a:t>Three tests: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HGN and VGN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OLS</a:t>
            </a:r>
          </a:p>
          <a:p>
            <a:pPr lvl="1" eaLnBrk="1" hangingPunct="1">
              <a:spcBef>
                <a:spcPts val="1200"/>
              </a:spcBef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8195" name="Title 3"/>
          <p:cNvSpPr>
            <a:spLocks noGrp="1"/>
          </p:cNvSpPr>
          <p:nvPr>
            <p:ph type="title"/>
          </p:nvPr>
        </p:nvSpPr>
        <p:spPr bwMode="auto">
          <a:xfrm>
            <a:off x="304800" y="634314"/>
            <a:ext cx="85344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/>
              <a:t>Instructor-Led Presentation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9-3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 bwMode="auto">
          <a:xfrm>
            <a:off x="491319" y="2174181"/>
            <a:ext cx="8347882" cy="2841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lvl="1" eaLnBrk="1" hangingPunct="1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sz="2600" kern="0" dirty="0">
                <a:solidFill>
                  <a:srgbClr val="000000"/>
                </a:solidFill>
              </a:rPr>
              <a:t>Practice procedures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HGN and VGN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WAT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OLS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Participants record each other’s performance 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04800" y="584342"/>
            <a:ext cx="8534400" cy="1313729"/>
          </a:xfrm>
        </p:spPr>
        <p:txBody>
          <a:bodyPr/>
          <a:lstStyle/>
          <a:p>
            <a:pPr algn="ctr"/>
            <a:r>
              <a:rPr lang="en-US" altLang="en-US" dirty="0"/>
              <a:t>Procedures </a:t>
            </a:r>
            <a:br>
              <a:rPr lang="en-US" altLang="en-US" dirty="0"/>
            </a:br>
            <a:r>
              <a:rPr lang="en-US" altLang="en-US" dirty="0"/>
              <a:t>and Group Assignments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dirty="0">
                <a:solidFill>
                  <a:schemeClr val="bg1"/>
                </a:solidFill>
                <a:latin typeface="Arial Narrow" panose="020B0606020202030204" pitchFamily="34" charset="0"/>
              </a:rPr>
              <a:t>9-4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363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E8EDCA-DCA6-41FE-BAF5-93719BD140B6}"/>
              </a:ext>
            </a:extLst>
          </p:cNvPr>
          <p:cNvSpPr txBox="1">
            <a:spLocks noChangeArrowheads="1"/>
          </p:cNvSpPr>
          <p:nvPr/>
        </p:nvSpPr>
        <p:spPr>
          <a:xfrm>
            <a:off x="897466" y="2540000"/>
            <a:ext cx="7349068" cy="1778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4400" kern="0" dirty="0">
                <a:solidFill>
                  <a:schemeClr val="tx1"/>
                </a:solidFill>
              </a:rPr>
              <a:t>Questions?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9&amp;quot;&quot;/&gt;&lt;property id=&quot;20307&quot; value=&quot;562&quot;/&gt;&lt;/object&gt;&lt;object type=&quot;3&quot; unique_id=&quot;178551&quot;&gt;&lt;property id=&quot;20148&quot; value=&quot;5&quot;/&gt;&lt;property id=&quot;20300&quot; value=&quot;Slide 2 - &amp;quot;Learning Objective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Instructor-Led Presentation&amp;quot;&quot;/&gt;&lt;property id=&quot;20307&quot; value=&quot;558&quot;/&gt;&lt;/object&gt;&lt;object type=&quot;3&quot; unique_id=&quot;178553&quot;&gt;&lt;property id=&quot;20148&quot; value=&quot;5&quot;/&gt;&lt;property id=&quot;20300&quot; value=&quot;Slide 4 - &amp;quot;Procedures  and Group Assignments&amp;quot;&quot;/&gt;&lt;property id=&quot;20307&quot; value=&quot;561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A7BACAF1AB684B894DA703E83F8BDE" ma:contentTypeVersion="12" ma:contentTypeDescription="Create a new document." ma:contentTypeScope="" ma:versionID="3bce4673be3f5fee6e54c45e2769f30d">
  <xsd:schema xmlns:xsd="http://www.w3.org/2001/XMLSchema" xmlns:xs="http://www.w3.org/2001/XMLSchema" xmlns:p="http://schemas.microsoft.com/office/2006/metadata/properties" xmlns:ns2="eb824c7f-51f7-4a34-abf7-583235791f73" xmlns:ns3="71719e9c-7336-49bb-b7b9-675fa730d86b" targetNamespace="http://schemas.microsoft.com/office/2006/metadata/properties" ma:root="true" ma:fieldsID="afc45caa957759d642f51dbda5545306" ns2:_="" ns3:_="">
    <xsd:import namespace="eb824c7f-51f7-4a34-abf7-583235791f73"/>
    <xsd:import namespace="71719e9c-7336-49bb-b7b9-675fa730d86b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824c7f-51f7-4a34-abf7-583235791f73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920e099-540f-4e49-b54d-0e500676cc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ategory" ma:index="19" nillable="true" ma:displayName="Category" ma:format="Dropdown" ma:internalName="Category">
      <xsd:simpleType>
        <xsd:restriction base="dms:Choice">
          <xsd:enumeration value="Car"/>
          <xsd:enumeration value="Fir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19e9c-7336-49bb-b7b9-675fa730d86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8b2f0e0-ac4c-4c3c-975c-93bba30cf0f0}" ma:internalName="TaxCatchAll" ma:showField="CatchAllData" ma:web="71719e9c-7336-49bb-b7b9-675fa730d8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824c7f-51f7-4a34-abf7-583235791f73">
      <Terms xmlns="http://schemas.microsoft.com/office/infopath/2007/PartnerControls"/>
    </lcf76f155ced4ddcb4097134ff3c332f>
    <TaxCatchAll xmlns="71719e9c-7336-49bb-b7b9-675fa730d86b" xsi:nil="true"/>
    <Category xmlns="eb824c7f-51f7-4a34-abf7-583235791f73" xsi:nil="true"/>
  </documentManagement>
</p:properties>
</file>

<file path=customXml/itemProps1.xml><?xml version="1.0" encoding="utf-8"?>
<ds:datastoreItem xmlns:ds="http://schemas.openxmlformats.org/officeDocument/2006/customXml" ds:itemID="{B7956797-155B-4969-89E6-85137A5F962E}"/>
</file>

<file path=customXml/itemProps2.xml><?xml version="1.0" encoding="utf-8"?>
<ds:datastoreItem xmlns:ds="http://schemas.openxmlformats.org/officeDocument/2006/customXml" ds:itemID="{D9538C33-D451-445B-A1B0-98196D21870F}"/>
</file>

<file path=customXml/itemProps3.xml><?xml version="1.0" encoding="utf-8"?>
<ds:datastoreItem xmlns:ds="http://schemas.openxmlformats.org/officeDocument/2006/customXml" ds:itemID="{7921ED9C-9174-4237-8608-D490E70943DE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39564</TotalTime>
  <Words>141</Words>
  <Application>Microsoft Office PowerPoint</Application>
  <PresentationFormat>On-screen Show (4:3)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9</vt:lpstr>
      <vt:lpstr>Learning Objective</vt:lpstr>
      <vt:lpstr>Instructor-Led Presentation</vt:lpstr>
      <vt:lpstr>Procedures  and Group Assignments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803</cp:revision>
  <cp:lastPrinted>2017-08-14T21:30:21Z</cp:lastPrinted>
  <dcterms:created xsi:type="dcterms:W3CDTF">2005-12-09T17:41:03Z</dcterms:created>
  <dcterms:modified xsi:type="dcterms:W3CDTF">2022-10-28T17:11:09Z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EA63D9AB-FB7D-43FC-BAA3-C043F60AF469</vt:lpwstr>
  </property>
  <property fmtid="{D5CDD505-2E9C-101B-9397-08002B2CF9AE}" pid="3" name="ArticulatePath">
    <vt:lpwstr>a-SFST_PPT_09 April 2021</vt:lpwstr>
  </property>
  <property fmtid="{D5CDD505-2E9C-101B-9397-08002B2CF9AE}" pid="4" name="ContentTypeId">
    <vt:lpwstr>0x01010067A7BACAF1AB684B894DA703E83F8BDE</vt:lpwstr>
  </property>
</Properties>
</file>