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13.xml" ContentType="application/vnd.openxmlformats-officedocument.presentationml.tags+xml"/>
  <Override PartName="/ppt/tags/tag11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0.xml" ContentType="application/vnd.openxmlformats-officedocument.presentationml.tags+xml"/>
  <Override PartName="/ppt/tags/tag12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97" r:id="rId1"/>
  </p:sldMasterIdLst>
  <p:notesMasterIdLst>
    <p:notesMasterId r:id="rId7"/>
  </p:notesMasterIdLst>
  <p:handoutMasterIdLst>
    <p:handoutMasterId r:id="rId8"/>
  </p:handoutMasterIdLst>
  <p:sldIdLst>
    <p:sldId id="566" r:id="rId2"/>
    <p:sldId id="564" r:id="rId3"/>
    <p:sldId id="565" r:id="rId4"/>
    <p:sldId id="559" r:id="rId5"/>
    <p:sldId id="549" r:id="rId6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95933" autoAdjust="0"/>
  </p:normalViewPr>
  <p:slideViewPr>
    <p:cSldViewPr snapToGrid="0">
      <p:cViewPr varScale="1">
        <p:scale>
          <a:sx n="78" d="100"/>
          <a:sy n="78" d="100"/>
        </p:scale>
        <p:origin x="1445" y="6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408" y="-978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02" tIns="47952" rIns="95902" bIns="47952" numCol="1" anchor="t" anchorCtr="0" compatLnSpc="1">
            <a:prstTxWarp prst="textNoShape">
              <a:avLst/>
            </a:prstTxWarp>
          </a:bodyPr>
          <a:lstStyle>
            <a:lvl1pPr defTabSz="95962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02" tIns="47952" rIns="95902" bIns="47952" numCol="1" anchor="t" anchorCtr="0" compatLnSpc="1">
            <a:prstTxWarp prst="textNoShape">
              <a:avLst/>
            </a:prstTxWarp>
          </a:bodyPr>
          <a:lstStyle>
            <a:lvl1pPr algn="r" defTabSz="95962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02" tIns="47952" rIns="95902" bIns="47952" numCol="1" anchor="b" anchorCtr="0" compatLnSpc="1">
            <a:prstTxWarp prst="textNoShape">
              <a:avLst/>
            </a:prstTxWarp>
          </a:bodyPr>
          <a:lstStyle>
            <a:lvl1pPr defTabSz="95962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02" tIns="47952" rIns="95902" bIns="47952" numCol="1" anchor="b" anchorCtr="0" compatLnSpc="1">
            <a:prstTxWarp prst="textNoShape">
              <a:avLst/>
            </a:prstTxWarp>
          </a:bodyPr>
          <a:lstStyle>
            <a:lvl1pPr algn="r" defTabSz="95962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BBBFFB1-7E9B-4C6F-9591-B738EDFFB6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2005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algn="l" defTabSz="96631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defTabSz="966312">
              <a:defRPr sz="1000">
                <a:latin typeface="Arial" charset="0"/>
                <a:cs typeface="+mn-cs"/>
              </a:defRPr>
            </a:lvl1pPr>
          </a:lstStyle>
          <a:p>
            <a:pPr algn="ctr">
              <a:defRPr/>
            </a:pPr>
            <a:r>
              <a:rPr lang="en-US" dirty="0"/>
              <a:t>DWI Detection and Standardized Field Sobriety Testing</a:t>
            </a:r>
          </a:p>
          <a:p>
            <a:pPr algn="ctr">
              <a:defRPr/>
            </a:pPr>
            <a:r>
              <a:rPr lang="en-US" dirty="0"/>
              <a:t>Dry Lab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algn="r" defTabSz="96631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11-A</a:t>
            </a:r>
          </a:p>
          <a:p>
            <a:pPr>
              <a:defRPr/>
            </a:pPr>
            <a:r>
              <a:rPr lang="en-US" dirty="0"/>
              <a:t>Page </a:t>
            </a:r>
            <a:fld id="{5A28E318-2C4E-4CB3-A684-EBCD3CD9C83B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18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736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01613"/>
            <a:ext cx="3400425" cy="2551112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xfrm>
            <a:off x="582615" y="4560891"/>
            <a:ext cx="6186487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>
              <a:latin typeface="+mn-lt"/>
            </a:endParaRPr>
          </a:p>
          <a:p>
            <a:endParaRPr lang="en-US" altLang="en-US"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and Standardized Field Sobriety Testing</a:t>
            </a:r>
          </a:p>
          <a:p>
            <a:pPr algn="ctr"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11-A</a:t>
            </a:r>
          </a:p>
          <a:p>
            <a:pPr>
              <a:defRPr/>
            </a:pPr>
            <a:r>
              <a:rPr lang="en-US"/>
              <a:t>Page </a:t>
            </a:r>
            <a:fld id="{5A28E318-2C4E-4CB3-A684-EBCD3CD9C83B}" type="slidenum">
              <a:rPr lang="en-US" smtClean="0"/>
              <a:pPr>
                <a:defRPr/>
              </a:pPr>
              <a:t>1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351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17700" y="276225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4"/>
            <a:ext cx="6424864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and Standardized Field Sobriety Testing</a:t>
            </a:r>
          </a:p>
          <a:p>
            <a:pPr algn="ctr"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11-A</a:t>
            </a:r>
          </a:p>
          <a:p>
            <a:pPr>
              <a:defRPr/>
            </a:pPr>
            <a:r>
              <a:rPr lang="en-US"/>
              <a:t>Page </a:t>
            </a:r>
            <a:fld id="{5A28E318-2C4E-4CB3-A684-EBCD3CD9C83B}" type="slidenum">
              <a:rPr lang="en-US" smtClean="0"/>
              <a:pPr>
                <a:defRPr/>
              </a:pPr>
              <a:t>2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931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17700" y="201613"/>
            <a:ext cx="3400425" cy="25511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45168" y="3116454"/>
            <a:ext cx="6412832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200" b="1" i="1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and Standardized Field Sobriety Testing</a:t>
            </a:r>
          </a:p>
          <a:p>
            <a:pPr algn="ctr"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11-A</a:t>
            </a:r>
          </a:p>
          <a:p>
            <a:pPr>
              <a:defRPr/>
            </a:pPr>
            <a:r>
              <a:rPr lang="en-US"/>
              <a:t>Page </a:t>
            </a:r>
            <a:fld id="{5A28E318-2C4E-4CB3-A684-EBCD3CD9C83B}" type="slidenum">
              <a:rPr lang="en-US" smtClean="0"/>
              <a:pPr>
                <a:defRPr/>
              </a:pPr>
              <a:t>3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691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39713"/>
            <a:ext cx="3400425" cy="254952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4"/>
            <a:ext cx="6412832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and Standardized Field Sobriety Testing</a:t>
            </a:r>
          </a:p>
          <a:p>
            <a:pPr algn="ctr"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11-A</a:t>
            </a:r>
          </a:p>
          <a:p>
            <a:pPr>
              <a:defRPr/>
            </a:pPr>
            <a:r>
              <a:rPr lang="en-US"/>
              <a:t>Page </a:t>
            </a:r>
            <a:fld id="{5A28E318-2C4E-4CB3-A684-EBCD3CD9C83B}" type="slidenum">
              <a:rPr lang="en-US" smtClean="0"/>
              <a:pPr>
                <a:defRPr/>
              </a:pPr>
              <a:t>4</a:t>
            </a:fld>
            <a:r>
              <a:rPr lang="en-US"/>
              <a:t> of 18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39713"/>
            <a:ext cx="3400425" cy="2549525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3"/>
          </p:nvPr>
        </p:nvSpPr>
        <p:spPr>
          <a:xfrm>
            <a:off x="457200" y="3116454"/>
            <a:ext cx="6424863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and Standardized Field Sobriety Testing</a:t>
            </a:r>
          </a:p>
          <a:p>
            <a:pPr algn="ctr"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11-A</a:t>
            </a:r>
          </a:p>
          <a:p>
            <a:pPr>
              <a:defRPr/>
            </a:pPr>
            <a:r>
              <a:rPr lang="en-US"/>
              <a:t>Page </a:t>
            </a:r>
            <a:fld id="{5A28E318-2C4E-4CB3-A684-EBCD3CD9C83B}" type="slidenum">
              <a:rPr lang="en-US" smtClean="0"/>
              <a:pPr>
                <a:defRPr/>
              </a:pPr>
              <a:t>5</a:t>
            </a:fld>
            <a:r>
              <a:rPr lang="en-US"/>
              <a:t> of 18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2296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612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83140"/>
            <a:ext cx="8229600" cy="4297680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10A-</a:t>
            </a:r>
            <a:fld id="{EE272712-1C13-4D5F-84E2-87323ADE61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659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53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29768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10A-</a:t>
            </a:r>
            <a:fld id="{186D7862-07C7-499A-8D93-67DA0EAE7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0961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10A-</a:t>
            </a:r>
            <a:fld id="{D8579276-E65D-439F-98B1-C92025F40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598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10A-</a:t>
            </a:r>
            <a:fld id="{1F1E41BF-2137-4E69-92AB-C0EC757692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386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BED88BE-628B-4BBB-8AE5-B42C4F96C1CD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Title </a:t>
            </a:r>
          </a:p>
        </p:txBody>
      </p:sp>
      <p:sp>
        <p:nvSpPr>
          <p:cNvPr id="1030" name="Text Box 4"/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20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2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10A-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2E4444-E865-4450-99F0-43D05C4E0111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37">
            <a:extLst>
              <a:ext uri="{FF2B5EF4-FFF2-40B4-BE49-F238E27FC236}">
                <a16:creationId xmlns:a16="http://schemas.microsoft.com/office/drawing/2014/main" id="{646171A4-996B-46B2-ADA5-F57C4CD543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10-A – Dry Lab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7F04C19-9E04-4DFF-8D49-899DEA9777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</p:spTree>
    <p:custDataLst>
      <p:tags r:id="rId8"/>
    </p:custDataLst>
    <p:extLst>
      <p:ext uri="{BB962C8B-B14F-4D97-AF65-F5344CB8AC3E}">
        <p14:creationId xmlns:p14="http://schemas.microsoft.com/office/powerpoint/2010/main" val="2951187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5715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2900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160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tabLst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558799" y="2163990"/>
            <a:ext cx="3556000" cy="854075"/>
          </a:xfrm>
        </p:spPr>
        <p:txBody>
          <a:bodyPr/>
          <a:lstStyle/>
          <a:p>
            <a:r>
              <a:rPr lang="en-US" altLang="en-US" dirty="0"/>
              <a:t>Session 10-A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486954" y="3018065"/>
            <a:ext cx="3699691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Dry Lab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448" y="1662545"/>
            <a:ext cx="4120832" cy="2748563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07217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43346" y="1702676"/>
            <a:ext cx="8257310" cy="4393324"/>
          </a:xfrm>
        </p:spPr>
        <p:txBody>
          <a:bodyPr/>
          <a:lstStyle/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administer SFSTs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observe and record subject’s performance utilizing standard note-taking guide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interpret subject’s performance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use and maintain SFST Log 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D9EA298E-748C-4058-B63A-3BEC77C2853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8" name="Graphic 7" descr="Bullseye">
            <a:extLst>
              <a:ext uri="{FF2B5EF4-FFF2-40B4-BE49-F238E27FC236}">
                <a16:creationId xmlns:a16="http://schemas.microsoft.com/office/drawing/2014/main" id="{B64F9485-D4F4-4B68-96E6-83C6AB266A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01546" y="3481875"/>
            <a:ext cx="3000449" cy="30004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7010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450272" y="1598623"/>
            <a:ext cx="8243455" cy="4380146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dirty="0"/>
              <a:t>Same teams as dry run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dirty="0"/>
              <a:t>Each subject will be viewed performing all three tasks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dirty="0"/>
              <a:t>Only one opportunity to view each subject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dirty="0"/>
              <a:t>Record number of clues observed in appropriate boxes on video recording worksheet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Procedures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D9EA298E-748C-4058-B63A-3BEC77C2853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488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SFST Log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D9EA298E-748C-4058-B63A-3BEC77C2853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C9A6CD-F5DD-4328-90A6-C9281EB3938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733"/>
          <a:stretch/>
        </p:blipFill>
        <p:spPr>
          <a:xfrm>
            <a:off x="24713" y="1629150"/>
            <a:ext cx="9119287" cy="340210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EF9248A4-758C-4A42-B651-35C5622FE5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7466" y="2254865"/>
            <a:ext cx="7349068" cy="1778000"/>
          </a:xfrm>
        </p:spPr>
        <p:txBody>
          <a:bodyPr/>
          <a:lstStyle/>
          <a:p>
            <a:r>
              <a:rPr lang="en-US" altLang="en-US" sz="4400" dirty="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D9EA298E-748C-4058-B63A-3BEC77C2853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10-A&amp;quot;&quot;/&gt;&lt;property id=&quot;20307&quot; value=&quot;566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64&quot;/&gt;&lt;/object&gt;&lt;object type=&quot;3&quot; unique_id=&quot;178552&quot;&gt;&lt;property id=&quot;20148&quot; value=&quot;5&quot;/&gt;&lt;property id=&quot;20300&quot; value=&quot;Slide 3 - &amp;quot;Procedures&amp;quot;&quot;/&gt;&lt;property id=&quot;20307&quot; value=&quot;565&quot;/&gt;&lt;/object&gt;&lt;object type=&quot;3&quot; unique_id=&quot;178553&quot;&gt;&lt;property id=&quot;20148&quot; value=&quot;5&quot;/&gt;&lt;property id=&quot;20300&quot; value=&quot;Slide 4 - &amp;quot;SFST Log&amp;quot;&quot;/&gt;&lt;property id=&quot;20307&quot; value=&quot;559&quot;/&gt;&lt;/object&gt;&lt;object type=&quot;3&quot; unique_id=&quot;178554&quot;&gt;&lt;property id=&quot;20148&quot; value=&quot;5&quot;/&gt;&lt;property id=&quot;20300&quot; value=&quot;Slide 5 - &amp;quot;QUESTIONS?&amp;quot;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5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ARTICULATE_DESIGN_ID_3_DEFAULT DESIGN" val="W4dhsHNV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A7BACAF1AB684B894DA703E83F8BDE" ma:contentTypeVersion="12" ma:contentTypeDescription="Create a new document." ma:contentTypeScope="" ma:versionID="3bce4673be3f5fee6e54c45e2769f30d">
  <xsd:schema xmlns:xsd="http://www.w3.org/2001/XMLSchema" xmlns:xs="http://www.w3.org/2001/XMLSchema" xmlns:p="http://schemas.microsoft.com/office/2006/metadata/properties" xmlns:ns2="eb824c7f-51f7-4a34-abf7-583235791f73" xmlns:ns3="71719e9c-7336-49bb-b7b9-675fa730d86b" targetNamespace="http://schemas.microsoft.com/office/2006/metadata/properties" ma:root="true" ma:fieldsID="afc45caa957759d642f51dbda5545306" ns2:_="" ns3:_="">
    <xsd:import namespace="eb824c7f-51f7-4a34-abf7-583235791f73"/>
    <xsd:import namespace="71719e9c-7336-49bb-b7b9-675fa730d86b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24c7f-51f7-4a34-abf7-583235791f7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Category" ma:index="19" nillable="true" ma:displayName="Category" ma:format="Dropdown" ma:internalName="Category">
      <xsd:simpleType>
        <xsd:restriction base="dms:Choice">
          <xsd:enumeration value="Car"/>
          <xsd:enumeration value="Fir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19e9c-7336-49bb-b7b9-675fa730d86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8b2f0e0-ac4c-4c3c-975c-93bba30cf0f0}" ma:internalName="TaxCatchAll" ma:showField="CatchAllData" ma:web="71719e9c-7336-49bb-b7b9-675fa730d8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824c7f-51f7-4a34-abf7-583235791f73">
      <Terms xmlns="http://schemas.microsoft.com/office/infopath/2007/PartnerControls"/>
    </lcf76f155ced4ddcb4097134ff3c332f>
    <TaxCatchAll xmlns="71719e9c-7336-49bb-b7b9-675fa730d86b" xsi:nil="true"/>
    <Category xmlns="eb824c7f-51f7-4a34-abf7-583235791f73" xsi:nil="true"/>
  </documentManagement>
</p:properties>
</file>

<file path=customXml/itemProps1.xml><?xml version="1.0" encoding="utf-8"?>
<ds:datastoreItem xmlns:ds="http://schemas.openxmlformats.org/officeDocument/2006/customXml" ds:itemID="{C052482C-B2F0-4B6A-B654-E9BF7A24DA42}"/>
</file>

<file path=customXml/itemProps2.xml><?xml version="1.0" encoding="utf-8"?>
<ds:datastoreItem xmlns:ds="http://schemas.openxmlformats.org/officeDocument/2006/customXml" ds:itemID="{1C1D7368-3599-4ADB-A9B5-0E3BBA1985EA}"/>
</file>

<file path=customXml/itemProps3.xml><?xml version="1.0" encoding="utf-8"?>
<ds:datastoreItem xmlns:ds="http://schemas.openxmlformats.org/officeDocument/2006/customXml" ds:itemID="{D897CC13-4E3B-41FB-9BC2-DE40F33D77CB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39954</TotalTime>
  <Words>161</Words>
  <Application>Microsoft Office PowerPoint</Application>
  <PresentationFormat>On-screen Show (4:3)</PresentationFormat>
  <Paragraphs>48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10-A</vt:lpstr>
      <vt:lpstr>Learning Objectives</vt:lpstr>
      <vt:lpstr>Procedures</vt:lpstr>
      <vt:lpstr>SFST Log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848</cp:revision>
  <cp:lastPrinted>2018-01-22T20:38:08Z</cp:lastPrinted>
  <dcterms:created xsi:type="dcterms:W3CDTF">2005-12-09T17:41:03Z</dcterms:created>
  <dcterms:modified xsi:type="dcterms:W3CDTF">2022-10-28T17:14:21Z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EFFE98CE-190B-47E6-B199-F550DCF284BE</vt:lpwstr>
  </property>
  <property fmtid="{D5CDD505-2E9C-101B-9397-08002B2CF9AE}" pid="3" name="ArticulatePath">
    <vt:lpwstr>SFST_PPT_10-A April 2021</vt:lpwstr>
  </property>
  <property fmtid="{D5CDD505-2E9C-101B-9397-08002B2CF9AE}" pid="4" name="ContentTypeId">
    <vt:lpwstr>0x01010067A7BACAF1AB684B894DA703E83F8BDE</vt:lpwstr>
  </property>
</Properties>
</file>