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20.xml" ContentType="application/vnd.openxmlformats-officedocument.presentationml.tags+xml"/>
  <Override PartName="/ppt/tags/tag4.xml" ContentType="application/vnd.openxmlformats-officedocument.presentationml.tags+xml"/>
  <Override PartName="/ppt/tags/tag1.xml" ContentType="application/vnd.openxmlformats-officedocument.presentationml.tags+xml"/>
  <Override PartName="/ppt/tags/tag2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6.xml" ContentType="application/vnd.openxmlformats-officedocument.presentationml.tags+xml"/>
  <Override PartName="/ppt/tags/tag26.xml" ContentType="application/vnd.openxmlformats-officedocument.presentationml.tags+xml"/>
  <Override PartName="/ppt/tags/tag22.xml" ContentType="application/vnd.openxmlformats-officedocument.presentationml.tags+xml"/>
  <Override PartName="/ppt/tags/tag41.xml" ContentType="application/vnd.openxmlformats-officedocument.presentationml.tags+xml"/>
  <Override PartName="/ppt/tags/tag34.xml" ContentType="application/vnd.openxmlformats-officedocument.presentationml.tags+xml"/>
  <Override PartName="/ppt/tags/tag7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5.xml" ContentType="application/vnd.openxmlformats-officedocument.presentationml.tags+xml"/>
  <Override PartName="/ppt/tags/tag28.xml" ContentType="application/vnd.openxmlformats-officedocument.presentationml.tags+xml"/>
  <Override PartName="/ppt/tags/tag8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ppt/tags/tag37.xml" ContentType="application/vnd.openxmlformats-officedocument.presentationml.tags+xml"/>
  <Override PartName="/ppt/tags/tag29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38.xml" ContentType="application/vnd.openxmlformats-officedocument.presentationml.tags+xml"/>
  <Override PartName="/docProps/app.xml" ContentType="application/vnd.openxmlformats-officedocument.extended-properties+xml"/>
  <Override PartName="/ppt/tags/tag39.xml" ContentType="application/vnd.openxmlformats-officedocument.presentationml.tags+xml"/>
  <Override PartName="/ppt/tags/tag30.xml" ContentType="application/vnd.openxmlformats-officedocument.presentationml.tags+xml"/>
  <Override PartName="/ppt/tags/tag11.xml" ContentType="application/vnd.openxmlformats-officedocument.presentationml.tags+xml"/>
  <Override PartName="/ppt/tags/tag40.xml" ContentType="application/vnd.openxmlformats-officedocument.presentationml.tags+xml"/>
  <Override PartName="/docProps/custom.xml" ContentType="application/vnd.openxmlformats-officedocument.custom-properties+xml"/>
  <Override PartName="/ppt/tags/tag12.xml" ContentType="application/vnd.openxmlformats-officedocument.presentationml.tags+xml"/>
  <Override PartName="/ppt/tags/tag15.xml" ContentType="application/vnd.openxmlformats-officedocument.presentationml.tags+xml"/>
  <Override PartName="/ppt/tags/tag3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6.xml" ContentType="application/vnd.openxmlformats-officedocument.presentationml.tags+xml"/>
  <Override PartName="/ppt/tags/tag32.xml" ContentType="application/vnd.openxmlformats-officedocument.presentationml.tags+xml"/>
  <Override PartName="/ppt/tags/tag21.xml" ContentType="application/vnd.openxmlformats-officedocument.presentationml.tags+xml"/>
  <Override PartName="/ppt/tags/tag33.xml" ContentType="application/vnd.openxmlformats-officedocument.presentationml.tags+xml"/>
  <Override PartName="/ppt/tags/tag17.xml" ContentType="application/vnd.openxmlformats-officedocument.presentationml.tags+xml"/>
  <Override PartName="/ppt/tags/tag19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5" r:id="rId1"/>
  </p:sldMasterIdLst>
  <p:notesMasterIdLst>
    <p:notesMasterId r:id="rId36"/>
  </p:notesMasterIdLst>
  <p:handoutMasterIdLst>
    <p:handoutMasterId r:id="rId37"/>
  </p:handoutMasterIdLst>
  <p:sldIdLst>
    <p:sldId id="645" r:id="rId2"/>
    <p:sldId id="538" r:id="rId3"/>
    <p:sldId id="640" r:id="rId4"/>
    <p:sldId id="615" r:id="rId5"/>
    <p:sldId id="604" r:id="rId6"/>
    <p:sldId id="618" r:id="rId7"/>
    <p:sldId id="575" r:id="rId8"/>
    <p:sldId id="619" r:id="rId9"/>
    <p:sldId id="620" r:id="rId10"/>
    <p:sldId id="621" r:id="rId11"/>
    <p:sldId id="576" r:id="rId12"/>
    <p:sldId id="600" r:id="rId13"/>
    <p:sldId id="599" r:id="rId14"/>
    <p:sldId id="622" r:id="rId15"/>
    <p:sldId id="623" r:id="rId16"/>
    <p:sldId id="624" r:id="rId17"/>
    <p:sldId id="631" r:id="rId18"/>
    <p:sldId id="632" r:id="rId19"/>
    <p:sldId id="625" r:id="rId20"/>
    <p:sldId id="643" r:id="rId21"/>
    <p:sldId id="580" r:id="rId22"/>
    <p:sldId id="641" r:id="rId23"/>
    <p:sldId id="581" r:id="rId24"/>
    <p:sldId id="582" r:id="rId25"/>
    <p:sldId id="583" r:id="rId26"/>
    <p:sldId id="607" r:id="rId27"/>
    <p:sldId id="606" r:id="rId28"/>
    <p:sldId id="608" r:id="rId29"/>
    <p:sldId id="626" r:id="rId30"/>
    <p:sldId id="585" r:id="rId31"/>
    <p:sldId id="586" r:id="rId32"/>
    <p:sldId id="587" r:id="rId33"/>
    <p:sldId id="644" r:id="rId34"/>
    <p:sldId id="549" r:id="rId35"/>
  </p:sldIdLst>
  <p:sldSz cx="9144000" cy="6858000" type="screen4x3"/>
  <p:notesSz cx="7315200" cy="96012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025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933" autoAdjust="0"/>
  </p:normalViewPr>
  <p:slideViewPr>
    <p:cSldViewPr snapToGrid="0">
      <p:cViewPr varScale="1">
        <p:scale>
          <a:sx n="49" d="100"/>
          <a:sy n="49" d="100"/>
        </p:scale>
        <p:origin x="902" y="43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1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t" anchorCtr="0" compatLnSpc="1">
            <a:prstTxWarp prst="textNoShape">
              <a:avLst/>
            </a:prstTxWarp>
          </a:bodyPr>
          <a:lstStyle>
            <a:lvl1pPr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t" anchorCtr="0" compatLnSpc="1">
            <a:prstTxWarp prst="textNoShape">
              <a:avLst/>
            </a:prstTxWarp>
          </a:bodyPr>
          <a:lstStyle>
            <a:lvl1pPr algn="r"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b" anchorCtr="0" compatLnSpc="1">
            <a:prstTxWarp prst="textNoShape">
              <a:avLst/>
            </a:prstTxWarp>
          </a:bodyPr>
          <a:lstStyle>
            <a:lvl1pPr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b" anchorCtr="0" compatLnSpc="1">
            <a:prstTxWarp prst="textNoShape">
              <a:avLst/>
            </a:prstTxWarp>
          </a:bodyPr>
          <a:lstStyle>
            <a:lvl1pPr algn="r"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E02B7E7-18F5-4027-B442-5D93F1D85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539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algn="r" defTabSz="966312">
              <a:defRPr sz="1000">
                <a:latin typeface="Arial" charset="0"/>
                <a:cs typeface="+mn-cs"/>
              </a:defRPr>
            </a:lvl1pPr>
          </a:lstStyle>
          <a:p>
            <a:pPr algn="l">
              <a:defRPr/>
            </a:pPr>
            <a:r>
              <a:rPr lang="en-US" dirty="0"/>
              <a:t>Revised:</a:t>
            </a:r>
          </a:p>
          <a:p>
            <a:pPr algn="l">
              <a:defRPr/>
            </a:pPr>
            <a:r>
              <a:rPr lang="en-US" dirty="0"/>
              <a:t>02/2018</a:t>
            </a:r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3" y="3116454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15227" y="9160489"/>
            <a:ext cx="5473662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algn="ctr" defTabSz="96631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Processing the Arrested Subject, Report Writing, and Preparation for Trial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algn="r" defTabSz="96631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Session 12</a:t>
            </a:r>
          </a:p>
          <a:p>
            <a:pPr>
              <a:defRPr/>
            </a:pPr>
            <a:r>
              <a:rPr lang="en-US" dirty="0"/>
              <a:t>Page </a:t>
            </a:r>
            <a:fld id="{3AAEAE3D-D367-48DB-B802-6F865EE12986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42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3628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5163" y="276225"/>
            <a:ext cx="3397250" cy="2547938"/>
          </a:xfrm>
          <a:ln/>
        </p:spPr>
      </p:sp>
      <p:sp>
        <p:nvSpPr>
          <p:cNvPr id="4198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80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98650" y="227013"/>
            <a:ext cx="3398838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38907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9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15900"/>
            <a:ext cx="3400425" cy="2549525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11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2463" y="227013"/>
            <a:ext cx="3400425" cy="2549525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12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4050" y="276225"/>
            <a:ext cx="3397250" cy="2547938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13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3575" y="215900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5478" y="3116454"/>
            <a:ext cx="643596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96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00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86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86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7388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86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39713"/>
            <a:ext cx="3400425" cy="254952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3575" y="215900"/>
            <a:ext cx="3400425" cy="2549525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20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39713"/>
            <a:ext cx="3400425" cy="2549525"/>
          </a:xfrm>
          <a:ln/>
        </p:spPr>
      </p:sp>
      <p:sp>
        <p:nvSpPr>
          <p:cNvPr id="61444" name="Notes Placeholder 1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21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61938"/>
            <a:ext cx="3400425" cy="2549525"/>
          </a:xfrm>
          <a:ln/>
        </p:spPr>
      </p:sp>
      <p:sp>
        <p:nvSpPr>
          <p:cNvPr id="61444" name="Notes Placeholder 1"/>
          <p:cNvSpPr>
            <a:spLocks noGrp="1"/>
          </p:cNvSpPr>
          <p:nvPr>
            <p:ph type="body" idx="1"/>
          </p:nvPr>
        </p:nvSpPr>
        <p:spPr>
          <a:xfrm>
            <a:off x="457199" y="3116454"/>
            <a:ext cx="642424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35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04788"/>
            <a:ext cx="3400425" cy="2549525"/>
          </a:xfrm>
          <a:ln/>
        </p:spPr>
      </p:sp>
      <p:sp>
        <p:nvSpPr>
          <p:cNvPr id="62468" name="Notes Placeholder 1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35969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23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39713"/>
            <a:ext cx="3400425" cy="2549525"/>
          </a:xfrm>
          <a:ln/>
        </p:spPr>
      </p:sp>
      <p:sp>
        <p:nvSpPr>
          <p:cNvPr id="63492" name="Notes Placeholder 1"/>
          <p:cNvSpPr>
            <a:spLocks noGrp="1"/>
          </p:cNvSpPr>
          <p:nvPr>
            <p:ph type="body" idx="1"/>
          </p:nvPr>
        </p:nvSpPr>
        <p:spPr>
          <a:xfrm>
            <a:off x="304801" y="3093008"/>
            <a:ext cx="6623510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349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24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39713"/>
            <a:ext cx="3400425" cy="2549525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25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61938"/>
            <a:ext cx="3400425" cy="2549525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480647" y="3116454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26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3575" y="239713"/>
            <a:ext cx="3400425" cy="2549525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xfrm>
            <a:off x="457202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27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2463" y="239713"/>
            <a:ext cx="3400425" cy="2549525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28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1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27013"/>
            <a:ext cx="3400425" cy="254952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46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15900"/>
            <a:ext cx="3400425" cy="25495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30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27013"/>
            <a:ext cx="3400425" cy="2549525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xfrm>
            <a:off x="433755" y="3116454"/>
            <a:ext cx="6435969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31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8975" y="215900"/>
            <a:ext cx="3398838" cy="25495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457202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32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8975" y="215900"/>
            <a:ext cx="3398838" cy="25495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457202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33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15900"/>
            <a:ext cx="3400425" cy="2549525"/>
          </a:xfrm>
          <a:ln/>
        </p:spPr>
      </p:sp>
      <p:sp>
        <p:nvSpPr>
          <p:cNvPr id="76804" name="Notes Placeholder 1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34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3575" y="239713"/>
            <a:ext cx="3400425" cy="254952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4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85750"/>
            <a:ext cx="3400425" cy="254952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38907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349">
              <a:lnSpc>
                <a:spcPct val="100000"/>
              </a:lnSpc>
              <a:spcBef>
                <a:spcPts val="0"/>
              </a:spcBef>
              <a:defRPr/>
            </a:pPr>
            <a:endParaRPr lang="en-US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5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50825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5" y="3116454"/>
            <a:ext cx="637735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2463" y="239713"/>
            <a:ext cx="3400425" cy="2549525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00800" cy="6044034"/>
          </a:xfrm>
          <a:ln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7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3575" y="26193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4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4" cy="604403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4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14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11-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57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58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46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01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8481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11 – Processing the Arrested Subject, Report Writing, and Prep for Trial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74368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837597" y="1699281"/>
            <a:ext cx="3556000" cy="854075"/>
          </a:xfrm>
        </p:spPr>
        <p:txBody>
          <a:bodyPr/>
          <a:lstStyle/>
          <a:p>
            <a:r>
              <a:rPr lang="en-US" altLang="en-US" dirty="0"/>
              <a:t>Session 11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126397" y="2603088"/>
            <a:ext cx="497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Processing the Arrested Subject, Report Writing, and Preparation for Trial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72" y="1833829"/>
            <a:ext cx="3440559" cy="229482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48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m.mccaskill\AppData\Local\Microsoft\Windows\Temporary Internet Files\Content.IE5\YMOETRKD\shutterstock_64481404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76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5300" y="1657350"/>
            <a:ext cx="8210550" cy="44958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Recognition and retention of facts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Must establish each element of violation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Recognize and recall facts and circumstances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Rely on your own field notes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62000"/>
          </a:xfrm>
        </p:spPr>
        <p:txBody>
          <a:bodyPr/>
          <a:lstStyle/>
          <a:p>
            <a:r>
              <a:rPr lang="en-US" altLang="en-US" dirty="0"/>
              <a:t>Guidelines for Note Taking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85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Processing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29" y="1754894"/>
            <a:ext cx="6162314" cy="41102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847850"/>
            <a:ext cx="8212667" cy="419893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Reasonable suspicion for contact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Probable cause for arrest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Proper arrest procedures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Post-arrest evidence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Request for chemical test(s)/results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Clear and concise report</a:t>
            </a:r>
          </a:p>
          <a:p>
            <a:pPr marL="285750" indent="-28575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304800" y="468313"/>
            <a:ext cx="8534400" cy="1208088"/>
          </a:xfrm>
        </p:spPr>
        <p:txBody>
          <a:bodyPr/>
          <a:lstStyle/>
          <a:p>
            <a:r>
              <a:rPr lang="en-US" altLang="en-US" dirty="0"/>
              <a:t>Essentials of Prosecution’s Case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sz="quarter" idx="1"/>
          </p:nvPr>
        </p:nvSpPr>
        <p:spPr>
          <a:xfrm>
            <a:off x="5138593" y="1916544"/>
            <a:ext cx="3394364" cy="30480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Mentally note relevant facts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Field notes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Follow departmental policies</a:t>
            </a: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Detection and Arrest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7" y="1916544"/>
            <a:ext cx="4299737" cy="28678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72" y="3429000"/>
            <a:ext cx="4056856" cy="2708256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27883"/>
            <a:ext cx="8534400" cy="1315416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Vehicle in Motion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57201" y="2000494"/>
            <a:ext cx="8171655" cy="228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Initial Observations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Driving or Actual Physical Control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Vehicle Stop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1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506148" y="2249669"/>
            <a:ext cx="7788805" cy="386185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Contact With Driver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Preliminary Questions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Exit From Vehicle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13078"/>
            <a:ext cx="8534400" cy="1163325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Personal Contact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2249669"/>
            <a:ext cx="4286250" cy="2858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56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1067" y="2132011"/>
            <a:ext cx="8229600" cy="2017492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SFSTs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Other Field Sobriety Tests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Arrest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61966"/>
            <a:ext cx="8534400" cy="1299209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Pre-Arrest Screening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5281" r="8113" b="10062"/>
          <a:stretch/>
        </p:blipFill>
        <p:spPr bwMode="auto">
          <a:xfrm>
            <a:off x="6737966" y="2233939"/>
            <a:ext cx="2231409" cy="179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272" r="11419" b="16123"/>
          <a:stretch/>
        </p:blipFill>
        <p:spPr bwMode="auto">
          <a:xfrm>
            <a:off x="3617647" y="4245488"/>
            <a:ext cx="2992177" cy="196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7864" r="14196" b="15773"/>
          <a:stretch/>
        </p:blipFill>
        <p:spPr bwMode="auto">
          <a:xfrm>
            <a:off x="6737966" y="4245488"/>
            <a:ext cx="2231409" cy="196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7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1067" y="2032000"/>
            <a:ext cx="8229600" cy="3488648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b="1" dirty="0"/>
              <a:t>ON SCENE: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Disposition of Passengers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Disposition of Vehicle and Property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en-US" dirty="0"/>
              <a:t>Witness’ Statements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Transport of Defendant</a:t>
            </a: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95400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Post Arrest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2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899308"/>
            <a:ext cx="8329914" cy="38100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en-US" b="1" dirty="0"/>
              <a:t>POST SCENE: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Implied Consent/Search Warrant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Miranda Warning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Evidentiary Test(s)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Notifications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Citation/Complaint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Book or Release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65908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Post Arrest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7230BA8D-0B0B-4B41-9551-6A7720472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2" y="3563004"/>
            <a:ext cx="3996267" cy="2662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4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2" y="1648279"/>
            <a:ext cx="8246535" cy="1890788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Narrative must be detailed and accurate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Successful prosecution depends on your ability to describe events observed 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8769" y="537483"/>
            <a:ext cx="8534400" cy="762000"/>
          </a:xfrm>
        </p:spPr>
        <p:txBody>
          <a:bodyPr/>
          <a:lstStyle/>
          <a:p>
            <a:r>
              <a:rPr lang="en-US" altLang="en-US" dirty="0"/>
              <a:t>Writing the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 descr="A picture containing person, car&#10;&#10;Description automatically generated">
            <a:extLst>
              <a:ext uri="{FF2B5EF4-FFF2-40B4-BE49-F238E27FC236}">
                <a16:creationId xmlns:a16="http://schemas.microsoft.com/office/drawing/2014/main" id="{030931CA-D41A-4374-A12A-E19BF11D6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3481" r="1090" b="7441"/>
          <a:stretch/>
        </p:blipFill>
        <p:spPr>
          <a:xfrm>
            <a:off x="2814728" y="3381702"/>
            <a:ext cx="3617603" cy="284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4"/>
          <p:cNvSpPr>
            <a:spLocks noGrp="1"/>
          </p:cNvSpPr>
          <p:nvPr>
            <p:ph sz="quarter" idx="1"/>
          </p:nvPr>
        </p:nvSpPr>
        <p:spPr>
          <a:xfrm>
            <a:off x="508000" y="1744906"/>
            <a:ext cx="8212668" cy="367665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importance of correct processing and report writing procedures in DWI arrests 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correct sequence of DWI processing procedures </a:t>
            </a:r>
          </a:p>
        </p:txBody>
      </p:sp>
      <p:sp>
        <p:nvSpPr>
          <p:cNvPr id="6147" name="Title 3"/>
          <p:cNvSpPr>
            <a:spLocks noGrp="1"/>
          </p:cNvSpPr>
          <p:nvPr>
            <p:ph type="title"/>
          </p:nvPr>
        </p:nvSpPr>
        <p:spPr>
          <a:xfrm>
            <a:off x="304800" y="422275"/>
            <a:ext cx="8534400" cy="76200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1AEBE6EA-FD6E-43CE-BF4D-CE1F68D90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28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B4E4-EC68-4BB2-AB58-A2FFB984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Nighttime DWI Arrest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SFST_Session11_Slide20">
            <a:hlinkClick r:id="" action="ppaction://media"/>
            <a:extLst>
              <a:ext uri="{FF2B5EF4-FFF2-40B4-BE49-F238E27FC236}">
                <a16:creationId xmlns:a16="http://schemas.microsoft.com/office/drawing/2014/main" id="{E8D9A32E-929D-45EF-9B17-7F1B839645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2105" y="1335853"/>
            <a:ext cx="5914164" cy="4836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84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507999" y="1354667"/>
            <a:ext cx="8237538" cy="4826001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defRPr/>
            </a:pPr>
            <a:r>
              <a:rPr lang="en-US" dirty="0"/>
              <a:t>Defendant: Jarod Primo Age:31 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dirty="0"/>
              <a:t>Date of Arrest: XX/XX/XX 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dirty="0"/>
              <a:t>Time of Arrest: 9:20 PM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Initial Observation: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Defendant driving white SUV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Driving without license plate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Drifted over the center line twice</a:t>
            </a:r>
          </a:p>
          <a:p>
            <a:pPr marL="0" indent="0">
              <a:spcBef>
                <a:spcPts val="1200"/>
              </a:spcBef>
              <a:defRPr/>
            </a:pPr>
            <a:endParaRPr lang="en-US" sz="2400" dirty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62000"/>
          </a:xfrm>
        </p:spPr>
        <p:txBody>
          <a:bodyPr/>
          <a:lstStyle/>
          <a:p>
            <a:r>
              <a:rPr lang="en-US" altLang="en-US" dirty="0"/>
              <a:t>DWI Incident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453231" y="1625599"/>
            <a:ext cx="8237538" cy="4148667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Initial Observation: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Weaving within lane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Four lane roadway, clear, breezy, traffic light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Slow response to stop command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Crossed over fog line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Failed to use turn signal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Failed to stop at stop sign</a:t>
            </a:r>
          </a:p>
          <a:p>
            <a:pPr marL="0" indent="0">
              <a:spcBef>
                <a:spcPts val="1200"/>
              </a:spcBef>
              <a:defRPr/>
            </a:pPr>
            <a:endParaRPr lang="en-US" sz="2800" dirty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62000"/>
          </a:xfrm>
        </p:spPr>
        <p:txBody>
          <a:bodyPr/>
          <a:lstStyle/>
          <a:p>
            <a:r>
              <a:rPr lang="en-US" altLang="en-US" dirty="0"/>
              <a:t>DWI Incident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5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63467" cy="4305300"/>
          </a:xfrm>
        </p:spPr>
        <p:txBody>
          <a:bodyPr/>
          <a:lstStyle/>
          <a:p>
            <a:pPr marL="284163" indent="-284163" defTabSz="176213">
              <a:spcBef>
                <a:spcPts val="1200"/>
              </a:spcBef>
              <a:buFontTx/>
              <a:buChar char="•"/>
            </a:pPr>
            <a:r>
              <a:rPr lang="en-US" altLang="en-US" dirty="0"/>
              <a:t>Contact with Driver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Driver was sole occupant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Produced credit card instead of DL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Forgot to produce registration/insurance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Odor of alcoholic beverage in vehicle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Admissions of drinking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Unsteady on exit from vehicle</a:t>
            </a:r>
          </a:p>
        </p:txBody>
      </p:sp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DWI Incident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SFSTs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5" y="1364593"/>
            <a:ext cx="3795437" cy="2134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56" y="1364593"/>
            <a:ext cx="3795438" cy="2134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48" y="3697541"/>
            <a:ext cx="4727904" cy="26594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33575"/>
            <a:ext cx="8246533" cy="3000375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  <a:defRPr/>
            </a:pPr>
            <a:r>
              <a:rPr lang="en-US" dirty="0"/>
              <a:t>Based on observations of defendant’s driving, </a:t>
            </a:r>
            <a:br>
              <a:rPr lang="en-US" dirty="0"/>
            </a:br>
            <a:r>
              <a:rPr lang="en-US" dirty="0"/>
              <a:t>physical appearance, and performance of SFSTs, </a:t>
            </a:r>
            <a:br>
              <a:rPr lang="en-US" dirty="0"/>
            </a:br>
            <a:r>
              <a:rPr lang="en-US" dirty="0"/>
              <a:t>she was placed under arrest for DWI.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Arrest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sz="quarter" idx="1"/>
          </p:nvPr>
        </p:nvSpPr>
        <p:spPr>
          <a:xfrm>
            <a:off x="491066" y="1591732"/>
            <a:ext cx="8348134" cy="4504267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Use field notes to document evidence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Accurately note statements and other observations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Review case with other officers 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Collect and preserve evidence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Prepare required documents</a:t>
            </a:r>
            <a:endParaRPr lang="en-US" dirty="0">
              <a:solidFill>
                <a:srgbClr val="002060"/>
              </a:solidFill>
            </a:endParaRPr>
          </a:p>
          <a:p>
            <a:pPr marL="284163" indent="-284163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Case Preparation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2048932"/>
            <a:ext cx="8246534" cy="2713567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Tx/>
              <a:buChar char="•"/>
            </a:pPr>
            <a:r>
              <a:rPr lang="en-US" altLang="en-US" dirty="0"/>
              <a:t>Adequately explain inconsistencies </a:t>
            </a:r>
          </a:p>
          <a:p>
            <a:pPr marL="284163" indent="-284163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Review records and reports</a:t>
            </a:r>
          </a:p>
          <a:p>
            <a:pPr marL="284163" indent="-284163">
              <a:spcBef>
                <a:spcPts val="1200"/>
              </a:spcBef>
              <a:buFontTx/>
              <a:buChar char="•"/>
            </a:pPr>
            <a:r>
              <a:rPr lang="en-US" altLang="en-US" dirty="0"/>
              <a:t>Properly document evidence</a:t>
            </a:r>
          </a:p>
        </p:txBody>
      </p:sp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Report Consistency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Pretrial Conference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63" y="1579417"/>
            <a:ext cx="5508834" cy="43918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0850" y="2106613"/>
            <a:ext cx="8235950" cy="3063875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Be prepared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Discuss all evidence/conclusions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Identify strengths and issues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Review potential questions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Identify defense challenges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Pretrial Conference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3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4"/>
          <p:cNvSpPr>
            <a:spLocks noGrp="1"/>
          </p:cNvSpPr>
          <p:nvPr>
            <p:ph sz="quarter" idx="1"/>
          </p:nvPr>
        </p:nvSpPr>
        <p:spPr>
          <a:xfrm>
            <a:off x="491067" y="1744906"/>
            <a:ext cx="8178800" cy="367665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the essential elements of a DWI report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Successfully complete a narrative arrest report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the importance of trial preparation</a:t>
            </a:r>
          </a:p>
        </p:txBody>
      </p:sp>
      <p:sp>
        <p:nvSpPr>
          <p:cNvPr id="6147" name="Title 3"/>
          <p:cNvSpPr>
            <a:spLocks noGrp="1"/>
          </p:cNvSpPr>
          <p:nvPr>
            <p:ph type="title"/>
          </p:nvPr>
        </p:nvSpPr>
        <p:spPr>
          <a:xfrm>
            <a:off x="304800" y="422275"/>
            <a:ext cx="8534400" cy="76200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D9A6BFDA-79E9-4A0A-A565-AD7014B40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28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3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sz="quarter" idx="1"/>
          </p:nvPr>
        </p:nvSpPr>
        <p:spPr>
          <a:xfrm>
            <a:off x="304800" y="1638300"/>
            <a:ext cx="4406468" cy="2045933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Describe in detail case facts, all observations, SFSTs clues/observations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Be professional</a:t>
            </a:r>
          </a:p>
        </p:txBody>
      </p:sp>
      <p:sp>
        <p:nvSpPr>
          <p:cNvPr id="32771" name="Title 2"/>
          <p:cNvSpPr>
            <a:spLocks noGrp="1"/>
          </p:cNvSpPr>
          <p:nvPr>
            <p:ph type="title"/>
          </p:nvPr>
        </p:nvSpPr>
        <p:spPr>
          <a:xfrm>
            <a:off x="304800" y="476250"/>
            <a:ext cx="8534400" cy="800100"/>
          </a:xfrm>
        </p:spPr>
        <p:txBody>
          <a:bodyPr/>
          <a:lstStyle/>
          <a:p>
            <a:r>
              <a:rPr lang="en-US" altLang="en-US" dirty="0"/>
              <a:t>Direct Testimony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4680B-36C7-4601-A88E-BB8ACEBDE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1" y="3908207"/>
            <a:ext cx="3675358" cy="245143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865348" y="1638300"/>
            <a:ext cx="4104027" cy="204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Use plain language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Make eye contact with judge/jury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Repeat important points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quarter" idx="1"/>
          </p:nvPr>
        </p:nvSpPr>
        <p:spPr>
          <a:xfrm>
            <a:off x="542924" y="2048933"/>
            <a:ext cx="8143875" cy="3216805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Be polite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Don’t become agitated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If you don’t know the answer</a:t>
            </a:r>
          </a:p>
          <a:p>
            <a:pPr marL="914400" lvl="1" indent="-457200" eaLnBrk="1" hangingPunct="1">
              <a:spcBef>
                <a:spcPts val="1200"/>
              </a:spcBef>
            </a:pPr>
            <a:r>
              <a:rPr lang="en-US" altLang="en-US" b="0" dirty="0"/>
              <a:t>Don’t guess</a:t>
            </a:r>
          </a:p>
          <a:p>
            <a:pPr marL="914400" lvl="1" indent="-457200" eaLnBrk="1" hangingPunct="1">
              <a:spcBef>
                <a:spcPts val="1200"/>
              </a:spcBef>
            </a:pPr>
            <a:r>
              <a:rPr lang="en-US" altLang="en-US" b="0" dirty="0"/>
              <a:t>“I don’t know”</a:t>
            </a: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Cross Examination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978254"/>
            <a:ext cx="8195733" cy="1201607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Your observations/interpretations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Your credentials</a:t>
            </a: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Defense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179861"/>
            <a:ext cx="4572000" cy="30494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sz="quarter" idx="1"/>
          </p:nvPr>
        </p:nvSpPr>
        <p:spPr>
          <a:xfrm>
            <a:off x="491068" y="1978254"/>
            <a:ext cx="8195732" cy="3032125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Your credibility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SFSTs</a:t>
            </a: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Defense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92" y="2695009"/>
            <a:ext cx="5224298" cy="348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5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FE20E46-F3B9-4038-85CC-306FDC372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176206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82357" y="2187697"/>
            <a:ext cx="8215313" cy="2746375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sz="2600" dirty="0"/>
              <a:t>Relationship between law enforcement officer(s) involved with arrest and prosecuting attorney(s)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sz="2600" dirty="0"/>
              <a:t>Effective communication and a clear understanding</a:t>
            </a:r>
          </a:p>
          <a:p>
            <a:pPr marL="285750" lvl="1" indent="-285750" eaLnBrk="1" hangingPunct="1">
              <a:buFontTx/>
              <a:buChar char="•"/>
              <a:defRPr/>
            </a:pPr>
            <a:endParaRPr lang="en-US" sz="2600" dirty="0"/>
          </a:p>
        </p:txBody>
      </p:sp>
      <p:sp>
        <p:nvSpPr>
          <p:cNvPr id="8195" name="Title 3"/>
          <p:cNvSpPr>
            <a:spLocks noGrp="1"/>
          </p:cNvSpPr>
          <p:nvPr>
            <p:ph type="title"/>
          </p:nvPr>
        </p:nvSpPr>
        <p:spPr>
          <a:xfrm>
            <a:off x="323850" y="685800"/>
            <a:ext cx="8534400" cy="1181100"/>
          </a:xfrm>
        </p:spPr>
        <p:txBody>
          <a:bodyPr/>
          <a:lstStyle/>
          <a:p>
            <a:r>
              <a:rPr lang="en-US" altLang="en-US" dirty="0"/>
              <a:t>Foundation for Successful Testimony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6" name="Picture 2" descr="C:\Users\pam.mccaskill\AppData\Local\Microsoft\Windows\Temporary Internet Files\Content.IE5\COX96W6V\Stability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4609449"/>
            <a:ext cx="2990850" cy="18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474344" y="1795752"/>
            <a:ext cx="4495031" cy="3465512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Be prepared to speak to evidence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Take time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Listen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Organize response before answering questions</a:t>
            </a:r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Testimony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2" y="1795752"/>
            <a:ext cx="3954621" cy="26377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74133" y="2059699"/>
            <a:ext cx="3672994" cy="1804276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Organize and present relevant evidence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All evidence must be compiled during three phases of detection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Successful Prosecution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11" y="2059699"/>
            <a:ext cx="4038600" cy="2693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2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847850"/>
            <a:ext cx="5374217" cy="4183063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Physical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Established facts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Illustrative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Demonstrative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Written documentation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Testimony</a:t>
            </a:r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Types of Evidence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7" name="Picture 3" descr="C:\Users\Pam.Mccaskill\AppData\Local\Microsoft\Windows\Temporary Internet Files\Content.IE5\MZV7RO0R\evidence-75x7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3" y="1847850"/>
            <a:ext cx="3464790" cy="34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59927" y="1930400"/>
            <a:ext cx="3971955" cy="383698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Prove every element </a:t>
            </a:r>
            <a:br>
              <a:rPr lang="en-US" dirty="0"/>
            </a:br>
            <a:r>
              <a:rPr lang="en-US" dirty="0"/>
              <a:t>of offense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Establish proper procedures were followed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Prosecutor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8" y="1930400"/>
            <a:ext cx="4472834" cy="298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3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062163"/>
            <a:ext cx="8263467" cy="4224337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altLang="en-US" dirty="0"/>
              <a:t>Miranda warning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altLang="en-US" dirty="0"/>
              <a:t>Subsequent observations/interview of defendant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altLang="en-US" dirty="0"/>
              <a:t>Chemical test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11163"/>
            <a:ext cx="8534400" cy="1524000"/>
          </a:xfrm>
        </p:spPr>
        <p:txBody>
          <a:bodyPr/>
          <a:lstStyle/>
          <a:p>
            <a:r>
              <a:rPr lang="en-US" altLang="en-US" dirty="0"/>
              <a:t>Proper Arrest Procedures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Learning Objectives&amp;quot;&quot;/&gt;&lt;property id=&quot;20307&quot; value=&quot;538&quot;/&gt;&lt;/object&gt;&lt;object type=&quot;3&quot; unique_id=&quot;178553&quot;&gt;&lt;property id=&quot;20148&quot; value=&quot;5&quot;/&gt;&lt;property id=&quot;20300&quot; value=&quot;Slide 4 - &amp;quot;Foundation for Successful Testimony&amp;quot;&quot;/&gt;&lt;property id=&quot;20307&quot; value=&quot;615&quot;/&gt;&lt;/object&gt;&lt;object type=&quot;3&quot; unique_id=&quot;178554&quot;&gt;&lt;property id=&quot;20148&quot; value=&quot;5&quot;/&gt;&lt;property id=&quot;20300&quot; value=&quot;Slide 5 - &amp;quot;Testimony &amp;quot;&quot;/&gt;&lt;property id=&quot;20307&quot; value=&quot;604&quot;/&gt;&lt;/object&gt;&lt;object type=&quot;3&quot; unique_id=&quot;178555&quot;&gt;&lt;property id=&quot;20148&quot; value=&quot;5&quot;/&gt;&lt;property id=&quot;20300&quot; value=&quot;Slide 6 - &amp;quot;Successful Prosecution &amp;quot;&quot;/&gt;&lt;property id=&quot;20307&quot; value=&quot;618&quot;/&gt;&lt;/object&gt;&lt;object type=&quot;3&quot; unique_id=&quot;178556&quot;&gt;&lt;property id=&quot;20148&quot; value=&quot;5&quot;/&gt;&lt;property id=&quot;20300&quot; value=&quot;Slide 7 - &amp;quot;Types of Evidence&amp;quot;&quot;/&gt;&lt;property id=&quot;20307&quot; value=&quot;575&quot;/&gt;&lt;/object&gt;&lt;object type=&quot;3&quot; unique_id=&quot;178557&quot;&gt;&lt;property id=&quot;20148&quot; value=&quot;5&quot;/&gt;&lt;property id=&quot;20300&quot; value=&quot;Slide 8 - &amp;quot;Prosecutor &amp;quot;&quot;/&gt;&lt;property id=&quot;20307&quot; value=&quot;619&quot;/&gt;&lt;/object&gt;&lt;object type=&quot;3&quot; unique_id=&quot;178558&quot;&gt;&lt;property id=&quot;20148&quot; value=&quot;5&quot;/&gt;&lt;property id=&quot;20300&quot; value=&quot;Slide 9 - &amp;quot;Proper Arrest Procedures&amp;quot;&quot;/&gt;&lt;property id=&quot;20307&quot; value=&quot;620&quot;/&gt;&lt;/object&gt;&lt;object type=&quot;3&quot; unique_id=&quot;178559&quot;&gt;&lt;property id=&quot;20148&quot; value=&quot;5&quot;/&gt;&lt;property id=&quot;20300&quot; value=&quot;Slide 10 - &amp;quot;Guidelines for Note Taking &amp;quot;&quot;/&gt;&lt;property id=&quot;20307&quot; value=&quot;621&quot;/&gt;&lt;/object&gt;&lt;object type=&quot;3&quot; unique_id=&quot;178560&quot;&gt;&lt;property id=&quot;20148&quot; value=&quot;5&quot;/&gt;&lt;property id=&quot;20300&quot; value=&quot;Slide 11 - &amp;quot;Processing Tasks&amp;quot;&quot;/&gt;&lt;property id=&quot;20307&quot; value=&quot;576&quot;/&gt;&lt;/object&gt;&lt;object type=&quot;3&quot; unique_id=&quot;178563&quot;&gt;&lt;property id=&quot;20148&quot; value=&quot;5&quot;/&gt;&lt;property id=&quot;20300&quot; value=&quot;Slide 12 - &amp;quot;Essentials of Prosecution’s Case&amp;quot;&quot;/&gt;&lt;property id=&quot;20307&quot; value=&quot;600&quot;/&gt;&lt;/object&gt;&lt;object type=&quot;3&quot; unique_id=&quot;178564&quot;&gt;&lt;property id=&quot;20148&quot; value=&quot;5&quot;/&gt;&lt;property id=&quot;20300&quot; value=&quot;Slide 13 - &amp;quot;Detection and Arrest&amp;quot;&quot;/&gt;&lt;property id=&quot;20307&quot; value=&quot;599&quot;/&gt;&lt;/object&gt;&lt;object type=&quot;3&quot; unique_id=&quot;178565&quot;&gt;&lt;property id=&quot;20148&quot; value=&quot;5&quot;/&gt;&lt;property id=&quot;20300&quot; value=&quot;Slide 14 - &amp;quot;Writing the Report –  Vehicle in Motion&amp;quot;&quot;/&gt;&lt;property id=&quot;20307&quot; value=&quot;622&quot;/&gt;&lt;/object&gt;&lt;object type=&quot;3&quot; unique_id=&quot;178566&quot;&gt;&lt;property id=&quot;20148&quot; value=&quot;5&quot;/&gt;&lt;property id=&quot;20300&quot; value=&quot;Slide 15 - &amp;quot;Writing the Report –  Personal Contact&amp;quot;&quot;/&gt;&lt;property id=&quot;20307&quot; value=&quot;623&quot;/&gt;&lt;/object&gt;&lt;object type=&quot;3&quot; unique_id=&quot;178567&quot;&gt;&lt;property id=&quot;20148&quot; value=&quot;5&quot;/&gt;&lt;property id=&quot;20300&quot; value=&quot;Slide 16 - &amp;quot;Writing the Report –  Pre-Arrest Screening&amp;quot;&quot;/&gt;&lt;property id=&quot;20307&quot; value=&quot;624&quot;/&gt;&lt;/object&gt;&lt;object type=&quot;3&quot; unique_id=&quot;178568&quot;&gt;&lt;property id=&quot;20148&quot; value=&quot;5&quot;/&gt;&lt;property id=&quot;20300&quot; value=&quot;Slide 19 - &amp;quot;Writing the Report&amp;quot;&quot;/&gt;&lt;property id=&quot;20307&quot; value=&quot;625&quot;/&gt;&lt;/object&gt;&lt;object type=&quot;3&quot; unique_id=&quot;178569&quot;&gt;&lt;property id=&quot;20148&quot; value=&quot;5&quot;/&gt;&lt;property id=&quot;20300&quot; value=&quot;Slide 21 - &amp;quot;DWI Incident Report&amp;quot;&quot;/&gt;&lt;property id=&quot;20307&quot; value=&quot;580&quot;/&gt;&lt;/object&gt;&lt;object type=&quot;3&quot; unique_id=&quot;178570&quot;&gt;&lt;property id=&quot;20148&quot; value=&quot;5&quot;/&gt;&lt;property id=&quot;20300&quot; value=&quot;Slide 23 - &amp;quot;DWI Incident Report&amp;quot;&quot;/&gt;&lt;property id=&quot;20307&quot; value=&quot;581&quot;/&gt;&lt;/object&gt;&lt;object type=&quot;3&quot; unique_id=&quot;178571&quot;&gt;&lt;property id=&quot;20148&quot; value=&quot;5&quot;/&gt;&lt;property id=&quot;20300&quot; value=&quot;Slide 24 - &amp;quot;SFSTs&amp;quot;&quot;/&gt;&lt;property id=&quot;20307&quot; value=&quot;582&quot;/&gt;&lt;/object&gt;&lt;object type=&quot;3&quot; unique_id=&quot;178572&quot;&gt;&lt;property id=&quot;20148&quot; value=&quot;5&quot;/&gt;&lt;property id=&quot;20300&quot; value=&quot;Slide 25 - &amp;quot;The Arrest&amp;quot;&quot;/&gt;&lt;property id=&quot;20307&quot; value=&quot;583&quot;/&gt;&lt;/object&gt;&lt;object type=&quot;3&quot; unique_id=&quot;178573&quot;&gt;&lt;property id=&quot;20148&quot; value=&quot;5&quot;/&gt;&lt;property id=&quot;20300&quot; value=&quot;Slide 26 - &amp;quot;Case Preparation&amp;quot;&quot;/&gt;&lt;property id=&quot;20307&quot; value=&quot;607&quot;/&gt;&lt;/object&gt;&lt;object type=&quot;3&quot; unique_id=&quot;178574&quot;&gt;&lt;property id=&quot;20148&quot; value=&quot;5&quot;/&gt;&lt;property id=&quot;20300&quot; value=&quot;Slide 27 - &amp;quot;Report Consistency&amp;quot;&quot;/&gt;&lt;property id=&quot;20307&quot; value=&quot;606&quot;/&gt;&lt;/object&gt;&lt;object type=&quot;3&quot; unique_id=&quot;178575&quot;&gt;&lt;property id=&quot;20148&quot; value=&quot;5&quot;/&gt;&lt;property id=&quot;20300&quot; value=&quot;Slide 29 - &amp;quot;Pretrial Conference&amp;quot;&quot;/&gt;&lt;property id=&quot;20307&quot; value=&quot;626&quot;/&gt;&lt;/object&gt;&lt;object type=&quot;3&quot; unique_id=&quot;178576&quot;&gt;&lt;property id=&quot;20148&quot; value=&quot;5&quot;/&gt;&lt;property id=&quot;20300&quot; value=&quot;Slide 28 - &amp;quot;Pretrial Conference&amp;quot;&quot;/&gt;&lt;property id=&quot;20307&quot; value=&quot;608&quot;/&gt;&lt;/object&gt;&lt;object type=&quot;3&quot; unique_id=&quot;178577&quot;&gt;&lt;property id=&quot;20148&quot; value=&quot;5&quot;/&gt;&lt;property id=&quot;20300&quot; value=&quot;Slide 30 - &amp;quot;Direct Testimony&amp;quot;&quot;/&gt;&lt;property id=&quot;20307&quot; value=&quot;585&quot;/&gt;&lt;/object&gt;&lt;object type=&quot;3&quot; unique_id=&quot;178579&quot;&gt;&lt;property id=&quot;20148&quot; value=&quot;5&quot;/&gt;&lt;property id=&quot;20300&quot; value=&quot;Slide 31 - &amp;quot;Cross Examination&amp;quot;&quot;/&gt;&lt;property id=&quot;20307&quot; value=&quot;586&quot;/&gt;&lt;/object&gt;&lt;object type=&quot;3&quot; unique_id=&quot;178580&quot;&gt;&lt;property id=&quot;20148&quot; value=&quot;5&quot;/&gt;&lt;property id=&quot;20300&quot; value=&quot;Slide 32 - &amp;quot; Defense Challenges&amp;quot;&quot;/&gt;&lt;property id=&quot;20307&quot; value=&quot;587&quot;/&gt;&lt;/object&gt;&lt;object type=&quot;3&quot; unique_id=&quot;178584&quot;&gt;&lt;property id=&quot;20148&quot; value=&quot;5&quot;/&gt;&lt;property id=&quot;20300&quot; value=&quot;Slide 34&quot;/&gt;&lt;property id=&quot;20307&quot; value=&quot;549&quot;/&gt;&lt;/object&gt;&lt;object type=&quot;3&quot; unique_id=&quot;187275&quot;&gt;&lt;property id=&quot;20148&quot; value=&quot;5&quot;/&gt;&lt;property id=&quot;20300&quot; value=&quot;Slide 1 - &amp;quot;Session  11&amp;quot;&quot;/&gt;&lt;property id=&quot;20307&quot; value=&quot;645&quot;/&gt;&lt;/object&gt;&lt;object type=&quot;3&quot; unique_id=&quot;187276&quot;&gt;&lt;property id=&quot;20148&quot; value=&quot;5&quot;/&gt;&lt;property id=&quot;20300&quot; value=&quot;Slide 3 - &amp;quot;Learning Objectives&amp;quot;&quot;/&gt;&lt;property id=&quot;20307&quot; value=&quot;640&quot;/&gt;&lt;/object&gt;&lt;object type=&quot;3&quot; unique_id=&quot;187277&quot;&gt;&lt;property id=&quot;20148&quot; value=&quot;5&quot;/&gt;&lt;property id=&quot;20300&quot; value=&quot;Slide 17 - &amp;quot;Writing the Report –  Post Arrest&amp;quot;&quot;/&gt;&lt;property id=&quot;20307&quot; value=&quot;631&quot;/&gt;&lt;/object&gt;&lt;object type=&quot;3&quot; unique_id=&quot;187278&quot;&gt;&lt;property id=&quot;20148&quot; value=&quot;5&quot;/&gt;&lt;property id=&quot;20300&quot; value=&quot;Slide 18 - &amp;quot;Writing the Report –  Post Arrest&amp;quot;&quot;/&gt;&lt;property id=&quot;20307&quot; value=&quot;632&quot;/&gt;&lt;/object&gt;&lt;object type=&quot;3&quot; unique_id=&quot;187279&quot;&gt;&lt;property id=&quot;20148&quot; value=&quot;5&quot;/&gt;&lt;property id=&quot;20300&quot; value=&quot;Slide 20&quot;/&gt;&lt;property id=&quot;20307&quot; value=&quot;643&quot;/&gt;&lt;/object&gt;&lt;object type=&quot;3&quot; unique_id=&quot;187280&quot;&gt;&lt;property id=&quot;20148&quot; value=&quot;5&quot;/&gt;&lt;property id=&quot;20300&quot; value=&quot;Slide 22 - &amp;quot;DWI Incident Report&amp;quot;&quot;/&gt;&lt;property id=&quot;20307&quot; value=&quot;641&quot;/&gt;&lt;/object&gt;&lt;object type=&quot;3&quot; unique_id=&quot;187281&quot;&gt;&lt;property id=&quot;20148&quot; value=&quot;5&quot;/&gt;&lt;property id=&quot;20300&quot; value=&quot;Slide 33 - &amp;quot; Defense Challenges&amp;quot;&quot;/&gt;&lt;property id=&quot;20307&quot; value=&quot;644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34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ARTICULATE_DESIGN_ID_3_DEFAULT DESIGN" val="nXJMqQqY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7BACAF1AB684B894DA703E83F8BDE" ma:contentTypeVersion="12" ma:contentTypeDescription="Create a new document." ma:contentTypeScope="" ma:versionID="3bce4673be3f5fee6e54c45e2769f30d">
  <xsd:schema xmlns:xsd="http://www.w3.org/2001/XMLSchema" xmlns:xs="http://www.w3.org/2001/XMLSchema" xmlns:p="http://schemas.microsoft.com/office/2006/metadata/properties" xmlns:ns2="eb824c7f-51f7-4a34-abf7-583235791f73" xmlns:ns3="71719e9c-7336-49bb-b7b9-675fa730d86b" targetNamespace="http://schemas.microsoft.com/office/2006/metadata/properties" ma:root="true" ma:fieldsID="afc45caa957759d642f51dbda5545306" ns2:_="" ns3:_="">
    <xsd:import namespace="eb824c7f-51f7-4a34-abf7-583235791f73"/>
    <xsd:import namespace="71719e9c-7336-49bb-b7b9-675fa730d86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24c7f-51f7-4a34-abf7-583235791f7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Choice">
          <xsd:enumeration value="Car"/>
          <xsd:enumeration value="Fir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19e9c-7336-49bb-b7b9-675fa730d86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b2f0e0-ac4c-4c3c-975c-93bba30cf0f0}" ma:internalName="TaxCatchAll" ma:showField="CatchAllData" ma:web="71719e9c-7336-49bb-b7b9-675fa730d8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824c7f-51f7-4a34-abf7-583235791f73">
      <Terms xmlns="http://schemas.microsoft.com/office/infopath/2007/PartnerControls"/>
    </lcf76f155ced4ddcb4097134ff3c332f>
    <TaxCatchAll xmlns="71719e9c-7336-49bb-b7b9-675fa730d86b" xsi:nil="true"/>
    <Category xmlns="eb824c7f-51f7-4a34-abf7-583235791f73" xsi:nil="true"/>
  </documentManagement>
</p:properties>
</file>

<file path=customXml/itemProps1.xml><?xml version="1.0" encoding="utf-8"?>
<ds:datastoreItem xmlns:ds="http://schemas.openxmlformats.org/officeDocument/2006/customXml" ds:itemID="{808595C9-0DD2-4494-97AC-0F0BF1A46287}"/>
</file>

<file path=customXml/itemProps2.xml><?xml version="1.0" encoding="utf-8"?>
<ds:datastoreItem xmlns:ds="http://schemas.openxmlformats.org/officeDocument/2006/customXml" ds:itemID="{FD488BEF-7B0E-4837-9834-F8237D988A6F}"/>
</file>

<file path=customXml/itemProps3.xml><?xml version="1.0" encoding="utf-8"?>
<ds:datastoreItem xmlns:ds="http://schemas.openxmlformats.org/officeDocument/2006/customXml" ds:itemID="{DEAACEB2-63D8-4A9C-AC36-B3CEF41F8491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41351</TotalTime>
  <Words>1598</Words>
  <Application>Microsoft Office PowerPoint</Application>
  <PresentationFormat>On-screen Show (4:3)</PresentationFormat>
  <Paragraphs>381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Session 11</vt:lpstr>
      <vt:lpstr>Learning Objectives</vt:lpstr>
      <vt:lpstr>Learning Objectives</vt:lpstr>
      <vt:lpstr>Foundation for Successful Testimony</vt:lpstr>
      <vt:lpstr>Testimony </vt:lpstr>
      <vt:lpstr>Successful Prosecution </vt:lpstr>
      <vt:lpstr>Types of Evidence</vt:lpstr>
      <vt:lpstr>Prosecutor </vt:lpstr>
      <vt:lpstr>Proper Arrest Procedures</vt:lpstr>
      <vt:lpstr>Guidelines for Note Taking </vt:lpstr>
      <vt:lpstr>Processing Tasks</vt:lpstr>
      <vt:lpstr>Essentials of Prosecution’s Case</vt:lpstr>
      <vt:lpstr>Detection and Arrest</vt:lpstr>
      <vt:lpstr>Writing the Report –  Vehicle in Motion</vt:lpstr>
      <vt:lpstr>Writing the Report –  Personal Contact</vt:lpstr>
      <vt:lpstr>Writing the Report –  Pre-Arrest Screening</vt:lpstr>
      <vt:lpstr>Writing the Report –  Post Arrest</vt:lpstr>
      <vt:lpstr>Writing the Report –  Post Arrest</vt:lpstr>
      <vt:lpstr>Writing the Report</vt:lpstr>
      <vt:lpstr>Nighttime DWI Arrest</vt:lpstr>
      <vt:lpstr>DWI Incident Report</vt:lpstr>
      <vt:lpstr>DWI Incident Report</vt:lpstr>
      <vt:lpstr>DWI Incident Report</vt:lpstr>
      <vt:lpstr>SFSTs</vt:lpstr>
      <vt:lpstr>The Arrest</vt:lpstr>
      <vt:lpstr>Case Preparation</vt:lpstr>
      <vt:lpstr>Report Consistency</vt:lpstr>
      <vt:lpstr>Pretrial Conference</vt:lpstr>
      <vt:lpstr>Pretrial Conference</vt:lpstr>
      <vt:lpstr>Direct Testimony</vt:lpstr>
      <vt:lpstr>Cross Examination</vt:lpstr>
      <vt:lpstr> Defense Challenges</vt:lpstr>
      <vt:lpstr> Defense Challenges</vt:lpstr>
      <vt:lpstr>PowerPoint Presentation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Ziegler, Amy (TSI)</cp:lastModifiedBy>
  <cp:revision>982</cp:revision>
  <cp:lastPrinted>2018-01-22T20:57:05Z</cp:lastPrinted>
  <dcterms:created xsi:type="dcterms:W3CDTF">2005-12-09T17:41:03Z</dcterms:created>
  <dcterms:modified xsi:type="dcterms:W3CDTF">2022-11-15T21:15:52Z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4021BBF2-96C2-4A71-8EF0-418B75F5DF34</vt:lpwstr>
  </property>
  <property fmtid="{D5CDD505-2E9C-101B-9397-08002B2CF9AE}" pid="3" name="ArticulatePath">
    <vt:lpwstr>SFST_PPT_11 January 2020</vt:lpwstr>
  </property>
  <property fmtid="{D5CDD505-2E9C-101B-9397-08002B2CF9AE}" pid="4" name="ContentTypeId">
    <vt:lpwstr>0x01010067A7BACAF1AB684B894DA703E83F8BDE</vt:lpwstr>
  </property>
  <property fmtid="{D5CDD505-2E9C-101B-9397-08002B2CF9AE}" pid="5" name="MediaServiceImageTags">
    <vt:lpwstr/>
  </property>
</Properties>
</file>